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69"/>
  </p:notesMasterIdLst>
  <p:sldIdLst>
    <p:sldId id="327" r:id="rId12"/>
    <p:sldId id="328" r:id="rId13"/>
    <p:sldId id="332" r:id="rId14"/>
    <p:sldId id="269" r:id="rId15"/>
    <p:sldId id="270" r:id="rId16"/>
    <p:sldId id="271" r:id="rId17"/>
    <p:sldId id="272" r:id="rId18"/>
    <p:sldId id="278" r:id="rId19"/>
    <p:sldId id="279" r:id="rId20"/>
    <p:sldId id="280" r:id="rId21"/>
    <p:sldId id="281" r:id="rId22"/>
    <p:sldId id="306" r:id="rId23"/>
    <p:sldId id="335" r:id="rId24"/>
    <p:sldId id="308" r:id="rId25"/>
    <p:sldId id="310" r:id="rId26"/>
    <p:sldId id="333" r:id="rId27"/>
    <p:sldId id="282" r:id="rId28"/>
    <p:sldId id="283" r:id="rId29"/>
    <p:sldId id="285" r:id="rId30"/>
    <p:sldId id="289" r:id="rId31"/>
    <p:sldId id="311" r:id="rId32"/>
    <p:sldId id="312" r:id="rId33"/>
    <p:sldId id="292" r:id="rId34"/>
    <p:sldId id="293" r:id="rId35"/>
    <p:sldId id="294" r:id="rId36"/>
    <p:sldId id="313" r:id="rId37"/>
    <p:sldId id="314" r:id="rId38"/>
    <p:sldId id="315" r:id="rId39"/>
    <p:sldId id="316" r:id="rId40"/>
    <p:sldId id="290" r:id="rId41"/>
    <p:sldId id="318" r:id="rId42"/>
    <p:sldId id="317" r:id="rId43"/>
    <p:sldId id="319" r:id="rId44"/>
    <p:sldId id="321" r:id="rId45"/>
    <p:sldId id="320" r:id="rId46"/>
    <p:sldId id="286" r:id="rId47"/>
    <p:sldId id="287" r:id="rId48"/>
    <p:sldId id="291" r:id="rId49"/>
    <p:sldId id="297" r:id="rId50"/>
    <p:sldId id="298" r:id="rId51"/>
    <p:sldId id="299" r:id="rId52"/>
    <p:sldId id="322" r:id="rId53"/>
    <p:sldId id="323" r:id="rId54"/>
    <p:sldId id="324" r:id="rId55"/>
    <p:sldId id="300" r:id="rId56"/>
    <p:sldId id="301" r:id="rId57"/>
    <p:sldId id="325" r:id="rId58"/>
    <p:sldId id="302" r:id="rId59"/>
    <p:sldId id="264" r:id="rId60"/>
    <p:sldId id="303" r:id="rId61"/>
    <p:sldId id="304" r:id="rId62"/>
    <p:sldId id="265" r:id="rId63"/>
    <p:sldId id="266" r:id="rId64"/>
    <p:sldId id="267" r:id="rId65"/>
    <p:sldId id="329" r:id="rId66"/>
    <p:sldId id="336" r:id="rId67"/>
    <p:sldId id="331"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7015" autoAdjust="0"/>
    <p:restoredTop sz="76279" autoAdjust="0"/>
  </p:normalViewPr>
  <p:slideViewPr>
    <p:cSldViewPr snapToGrid="0">
      <p:cViewPr varScale="1">
        <p:scale>
          <a:sx n="79" d="100"/>
          <a:sy n="79" d="100"/>
        </p:scale>
        <p:origin x="8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11/03/2014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49917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6043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17225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Queues is not covered, Service</a:t>
            </a:r>
            <a:r>
              <a:rPr lang="en-US" baseline="0" dirty="0" smtClean="0"/>
              <a:t> bus queues and storage queues are </a:t>
            </a:r>
            <a:r>
              <a:rPr lang="en-US" baseline="0" smtClean="0"/>
              <a:t>for messaging.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84506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52883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2531803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3/11/2014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7182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3.wdp"/></Relationships>
</file>

<file path=ppt/slideLayouts/_rels/slideLayout1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3.wdp"/></Relationships>
</file>

<file path=ppt/slideLayouts/_rels/slideLayout1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3.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4.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436" y="6409123"/>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436" y="6452402"/>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436" y="6367058"/>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8"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1000" y="6476786"/>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436" y="6391442"/>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5"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182112"/>
            <a:ext cx="1800782" cy="146304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8"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609600" y="2133600"/>
            <a:ext cx="1780032"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2"/>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4"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4"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20751" y="6362432"/>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4"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8"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436"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53636" y="6428018"/>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609600" y="2133600"/>
            <a:ext cx="18897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3226301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0.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theme" Target="../theme/theme11.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5.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heme" Target="../theme/theme6.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theme" Target="../theme/theme9.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903" r:id="rId13"/>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0.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6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82.xml"/><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microsoft.com/office/2007/relationships/hdphoto" Target="../media/hdphoto6.wdp"/><Relationship Id="rId5" Type="http://schemas.openxmlformats.org/officeDocument/2006/relationships/image" Target="../media/image24.png"/><Relationship Id="rId4" Type="http://schemas.microsoft.com/office/2007/relationships/hdphoto" Target="../media/hdphoto5.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01.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dirty="0" smtClean="0"/>
              <a:t>Windows Azure Storage</a:t>
            </a:r>
            <a:endParaRPr lang="en-US" dirty="0"/>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76692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pic>
        <p:nvPicPr>
          <p:cNvPr id="4"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23215" y="6362432"/>
            <a:ext cx="2507214" cy="291353"/>
          </a:xfrm>
          <a:prstGeom prst="rect">
            <a:avLst/>
          </a:prstGeom>
        </p:spPr>
      </p:pic>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4199384" y="2209799"/>
            <a:ext cx="1650533" cy="32232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05740"/>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Blob</a:t>
            </a:r>
          </a:p>
        </p:txBody>
      </p:sp>
      <p:sp>
        <p:nvSpPr>
          <p:cNvPr id="69" name="Rounded Rectangle 68"/>
          <p:cNvSpPr/>
          <p:nvPr/>
        </p:nvSpPr>
        <p:spPr>
          <a:xfrm>
            <a:off x="2269405" y="2209800"/>
            <a:ext cx="1833509" cy="32232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05740"/>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Container</a:t>
            </a:r>
          </a:p>
        </p:txBody>
      </p:sp>
      <p:sp>
        <p:nvSpPr>
          <p:cNvPr id="72" name="Rounded Rectangle 71"/>
          <p:cNvSpPr/>
          <p:nvPr/>
        </p:nvSpPr>
        <p:spPr>
          <a:xfrm>
            <a:off x="390526" y="2209800"/>
            <a:ext cx="1770860" cy="32232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05740"/>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Account</a:t>
            </a:r>
            <a:endParaRPr lang="en-US" sz="2325" dirty="0">
              <a:solidFill>
                <a:srgbClr val="595959">
                  <a:alpha val="98824"/>
                </a:srgbClr>
              </a:solidFill>
              <a:latin typeface="Segoe UI Light" pitchFamily="34" charset="0"/>
            </a:endParaRPr>
          </a:p>
        </p:txBody>
      </p:sp>
      <p:sp>
        <p:nvSpPr>
          <p:cNvPr id="100" name="Rectangle 99"/>
          <p:cNvSpPr/>
          <p:nvPr/>
        </p:nvSpPr>
        <p:spPr bwMode="auto">
          <a:xfrm>
            <a:off x="390526" y="1709534"/>
            <a:ext cx="7343253" cy="3429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r>
              <a:rPr lang="en-US" sz="1500" dirty="0">
                <a:solidFill>
                  <a:srgbClr val="FFFFFF">
                    <a:alpha val="99000"/>
                  </a:srgbClr>
                </a:solidFill>
                <a:latin typeface="Consolas" pitchFamily="49" charset="0"/>
                <a:cs typeface="Consolas" pitchFamily="49" charset="0"/>
              </a:rPr>
              <a:t>http://&lt;account&gt;.</a:t>
            </a:r>
            <a:r>
              <a:rPr lang="en-US" sz="1500" b="1" dirty="0">
                <a:solidFill>
                  <a:srgbClr val="FFFFFF">
                    <a:alpha val="99000"/>
                  </a:srgbClr>
                </a:solidFill>
                <a:latin typeface="Consolas" pitchFamily="49" charset="0"/>
                <a:cs typeface="Consolas" pitchFamily="49" charset="0"/>
              </a:rPr>
              <a:t>blob</a:t>
            </a:r>
            <a:r>
              <a:rPr lang="en-US" sz="15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1917702" y="2015363"/>
            <a:ext cx="226624" cy="295658"/>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102" name="Down Arrow 101"/>
          <p:cNvSpPr/>
          <p:nvPr/>
        </p:nvSpPr>
        <p:spPr bwMode="auto">
          <a:xfrm rot="10800000">
            <a:off x="5416625" y="1994808"/>
            <a:ext cx="226624" cy="295658"/>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105" name="Rounded Rectangle 104"/>
          <p:cNvSpPr/>
          <p:nvPr/>
        </p:nvSpPr>
        <p:spPr>
          <a:xfrm>
            <a:off x="5948218" y="2209800"/>
            <a:ext cx="1785562" cy="32220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05740"/>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Pages/ Blocks</a:t>
            </a:r>
          </a:p>
        </p:txBody>
      </p:sp>
      <p:sp>
        <p:nvSpPr>
          <p:cNvPr id="103" name="Down Arrow 102"/>
          <p:cNvSpPr/>
          <p:nvPr/>
        </p:nvSpPr>
        <p:spPr bwMode="auto">
          <a:xfrm rot="10800000">
            <a:off x="6644001" y="2003218"/>
            <a:ext cx="226624" cy="295658"/>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cxnSp>
        <p:nvCxnSpPr>
          <p:cNvPr id="4" name="Straight Connector 3"/>
          <p:cNvCxnSpPr/>
          <p:nvPr/>
        </p:nvCxnSpPr>
        <p:spPr>
          <a:xfrm>
            <a:off x="1723160" y="4270665"/>
            <a:ext cx="1153391" cy="7637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715368" y="3592657"/>
            <a:ext cx="1122218" cy="7871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718722" y="4030241"/>
            <a:ext cx="1114467"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err="1">
                <a:solidFill>
                  <a:srgbClr val="FFFFFF">
                    <a:alpha val="99000"/>
                  </a:srgbClr>
                </a:solidFill>
              </a:rPr>
              <a:t>contoso</a:t>
            </a:r>
            <a:endParaRPr lang="en-US" sz="1500" dirty="0">
              <a:solidFill>
                <a:srgbClr val="FFFFFF">
                  <a:alpha val="99000"/>
                </a:srgbClr>
              </a:solidFill>
            </a:endParaRPr>
          </a:p>
        </p:txBody>
      </p:sp>
      <p:cxnSp>
        <p:nvCxnSpPr>
          <p:cNvPr id="119" name="Straight Connector 118"/>
          <p:cNvCxnSpPr/>
          <p:nvPr/>
        </p:nvCxnSpPr>
        <p:spPr>
          <a:xfrm>
            <a:off x="3671456" y="4933084"/>
            <a:ext cx="77152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616905" y="3639417"/>
            <a:ext cx="955097" cy="49876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616903" y="3171825"/>
            <a:ext cx="896540" cy="56890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95061" y="4036868"/>
            <a:ext cx="1192357" cy="67800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5487267" y="3660056"/>
            <a:ext cx="758265" cy="5015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4429944" y="2937484"/>
            <a:ext cx="1189413"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PIC01.JPG</a:t>
            </a:r>
          </a:p>
        </p:txBody>
      </p:sp>
      <p:sp>
        <p:nvSpPr>
          <p:cNvPr id="111" name="Rounded Rectangle 18"/>
          <p:cNvSpPr/>
          <p:nvPr/>
        </p:nvSpPr>
        <p:spPr>
          <a:xfrm>
            <a:off x="6245533" y="3396484"/>
            <a:ext cx="1189102" cy="5271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Block/Page</a:t>
            </a:r>
          </a:p>
        </p:txBody>
      </p:sp>
      <p:sp>
        <p:nvSpPr>
          <p:cNvPr id="115" name="Rectangle 114"/>
          <p:cNvSpPr/>
          <p:nvPr/>
        </p:nvSpPr>
        <p:spPr>
          <a:xfrm>
            <a:off x="6245375" y="4247907"/>
            <a:ext cx="1189415"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Block/Page</a:t>
            </a:r>
          </a:p>
        </p:txBody>
      </p:sp>
      <p:sp>
        <p:nvSpPr>
          <p:cNvPr id="117" name="Rectangle 116"/>
          <p:cNvSpPr/>
          <p:nvPr/>
        </p:nvSpPr>
        <p:spPr>
          <a:xfrm>
            <a:off x="4429943" y="3794736"/>
            <a:ext cx="1189415"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PIC02.JPG</a:t>
            </a:r>
          </a:p>
        </p:txBody>
      </p:sp>
      <p:sp>
        <p:nvSpPr>
          <p:cNvPr id="79" name="Rectangle 78"/>
          <p:cNvSpPr/>
          <p:nvPr/>
        </p:nvSpPr>
        <p:spPr>
          <a:xfrm>
            <a:off x="2641356" y="3394688"/>
            <a:ext cx="1078058"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images</a:t>
            </a:r>
          </a:p>
        </p:txBody>
      </p:sp>
      <p:sp>
        <p:nvSpPr>
          <p:cNvPr id="98" name="Rounded Rectangle 97"/>
          <p:cNvSpPr/>
          <p:nvPr/>
        </p:nvSpPr>
        <p:spPr>
          <a:xfrm>
            <a:off x="4429944" y="4665794"/>
            <a:ext cx="1189413"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VID1.AVI</a:t>
            </a:r>
          </a:p>
        </p:txBody>
      </p:sp>
      <p:sp>
        <p:nvSpPr>
          <p:cNvPr id="92" name="Rectangle 91"/>
          <p:cNvSpPr/>
          <p:nvPr/>
        </p:nvSpPr>
        <p:spPr>
          <a:xfrm>
            <a:off x="2641357" y="4665794"/>
            <a:ext cx="1078058"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2737144"/>
            <a:ext cx="7678340" cy="1495794"/>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95501" y="857251"/>
            <a:ext cx="8363938" cy="560923"/>
          </a:xfrm>
        </p:spPr>
        <p:txBody>
          <a:bodyPr/>
          <a:lstStyle/>
          <a:p>
            <a:r>
              <a:rPr lang="en-US" dirty="0" smtClean="0">
                <a:solidFill>
                  <a:schemeClr val="bg2"/>
                </a:solidFill>
              </a:rPr>
              <a:t> </a:t>
            </a:r>
            <a:r>
              <a:rPr lang="en-US" sz="3600" dirty="0">
                <a:solidFill>
                  <a:schemeClr val="bg2"/>
                </a:solidFill>
              </a:rPr>
              <a:t>Use IPython notebook For Storage Exercises</a:t>
            </a:r>
          </a:p>
        </p:txBody>
      </p:sp>
      <p:sp>
        <p:nvSpPr>
          <p:cNvPr id="4" name="Content Placeholder 3"/>
          <p:cNvSpPr>
            <a:spLocks noGrp="1"/>
          </p:cNvSpPr>
          <p:nvPr>
            <p:ph sz="quarter" idx="4294967295"/>
          </p:nvPr>
        </p:nvSpPr>
        <p:spPr>
          <a:xfrm>
            <a:off x="195501" y="1556186"/>
            <a:ext cx="5269230" cy="3988784"/>
          </a:xfrm>
        </p:spPr>
        <p:txBody>
          <a:bodyPr/>
          <a:lstStyle/>
          <a:p>
            <a:r>
              <a:rPr lang="en-US" sz="2400" dirty="0">
                <a:solidFill>
                  <a:schemeClr val="bg2"/>
                </a:solidFill>
              </a:rPr>
              <a:t>Python IDE in browser</a:t>
            </a:r>
          </a:p>
          <a:p>
            <a:pPr lvl="1"/>
            <a:r>
              <a:rPr lang="en-US" sz="2400" dirty="0">
                <a:solidFill>
                  <a:schemeClr val="bg2"/>
                </a:solidFill>
              </a:rPr>
              <a:t>Any Browser</a:t>
            </a:r>
          </a:p>
          <a:p>
            <a:pPr lvl="1"/>
            <a:r>
              <a:rPr lang="en-US" sz="2400" dirty="0">
                <a:solidFill>
                  <a:schemeClr val="bg2"/>
                </a:solidFill>
              </a:rPr>
              <a:t>Any OS</a:t>
            </a:r>
          </a:p>
          <a:p>
            <a:r>
              <a:rPr lang="en-US" sz="2400" dirty="0">
                <a:solidFill>
                  <a:schemeClr val="bg2"/>
                </a:solidFill>
              </a:rPr>
              <a:t>Backed by Python engine on Azure</a:t>
            </a:r>
          </a:p>
          <a:p>
            <a:pPr lvl="1"/>
            <a:r>
              <a:rPr lang="en-US" sz="2400" dirty="0">
                <a:solidFill>
                  <a:schemeClr val="bg2"/>
                </a:solidFill>
              </a:rPr>
              <a:t>Windows or Linux</a:t>
            </a:r>
          </a:p>
          <a:p>
            <a:r>
              <a:rPr lang="en-US" sz="2400" dirty="0">
                <a:solidFill>
                  <a:schemeClr val="bg2"/>
                </a:solidFill>
              </a:rPr>
              <a:t>Key features</a:t>
            </a:r>
          </a:p>
          <a:p>
            <a:pPr lvl="1"/>
            <a:r>
              <a:rPr lang="en-US" sz="2400" dirty="0" err="1">
                <a:solidFill>
                  <a:schemeClr val="bg2"/>
                </a:solidFill>
              </a:rPr>
              <a:t>Intellisense</a:t>
            </a:r>
            <a:r>
              <a:rPr lang="en-US" sz="2400" dirty="0">
                <a:solidFill>
                  <a:schemeClr val="bg2"/>
                </a:solidFill>
              </a:rPr>
              <a:t>, completion ..</a:t>
            </a:r>
          </a:p>
          <a:p>
            <a:pPr lvl="1"/>
            <a:r>
              <a:rPr lang="en-US" sz="2400" dirty="0">
                <a:solidFill>
                  <a:schemeClr val="bg2"/>
                </a:solidFill>
              </a:rPr>
              <a:t>Inline graphics</a:t>
            </a:r>
          </a:p>
          <a:p>
            <a:r>
              <a:rPr lang="en-US" sz="2400" dirty="0">
                <a:solidFill>
                  <a:schemeClr val="bg2"/>
                </a:solidFill>
              </a:rPr>
              <a:t>“Executable Document”</a:t>
            </a:r>
          </a:p>
          <a:p>
            <a:r>
              <a:rPr lang="en-US" sz="2400" dirty="0" err="1">
                <a:solidFill>
                  <a:schemeClr val="bg2"/>
                </a:solidFill>
              </a:rPr>
              <a:t>IPython</a:t>
            </a:r>
            <a:r>
              <a:rPr lang="en-US" sz="2400" dirty="0">
                <a:solidFill>
                  <a:schemeClr val="bg2"/>
                </a:solidFill>
              </a:rPr>
              <a:t> REPL also built-into PTVS</a:t>
            </a: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313" y="1418173"/>
            <a:ext cx="4356498" cy="4582577"/>
          </a:xfrm>
          <a:prstGeom prst="rect">
            <a:avLst/>
          </a:prstGeom>
        </p:spPr>
      </p:pic>
    </p:spTree>
    <p:extLst>
      <p:ext uri="{BB962C8B-B14F-4D97-AF65-F5344CB8AC3E}">
        <p14:creationId xmlns:p14="http://schemas.microsoft.com/office/powerpoint/2010/main" val="30555334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9436" y="1028701"/>
            <a:ext cx="8363938" cy="560923"/>
          </a:xfrm>
        </p:spPr>
        <p:txBody>
          <a:bodyPr/>
          <a:lstStyle/>
          <a:p>
            <a:r>
              <a:rPr lang="en-US" dirty="0" smtClean="0"/>
              <a:t>Create container</a:t>
            </a:r>
            <a:endParaRPr lang="en-US" dirty="0"/>
          </a:p>
        </p:txBody>
      </p:sp>
      <p:sp>
        <p:nvSpPr>
          <p:cNvPr id="2" name="Rectangle 1"/>
          <p:cNvSpPr>
            <a:spLocks noChangeArrowheads="1"/>
          </p:cNvSpPr>
          <p:nvPr/>
        </p:nvSpPr>
        <p:spPr bwMode="auto">
          <a:xfrm>
            <a:off x="941886" y="2706774"/>
            <a:ext cx="7621089" cy="6232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dirty="0" err="1">
                <a:solidFill>
                  <a:srgbClr val="000000"/>
                </a:solidFill>
                <a:latin typeface="Courier New" panose="02070309020205020404" pitchFamily="49" charset="0"/>
                <a:cs typeface="Courier New" panose="02070309020205020404" pitchFamily="49" charset="0"/>
              </a:rPr>
              <a:t>blob_service</a:t>
            </a:r>
            <a:r>
              <a:rPr lang="en-US" dirty="0">
                <a:solidFill>
                  <a:srgbClr val="000000"/>
                </a:solidFill>
                <a:latin typeface="Courier New" panose="02070309020205020404" pitchFamily="49" charset="0"/>
                <a:cs typeface="Courier New" panose="02070309020205020404" pitchFamily="49" charset="0"/>
              </a:rPr>
              <a:t> </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660066"/>
                </a:solidFill>
                <a:latin typeface="Courier New" panose="02070309020205020404" pitchFamily="49" charset="0"/>
                <a:cs typeface="Courier New" panose="02070309020205020404" pitchFamily="49" charset="0"/>
              </a:rPr>
              <a:t>BlobService</a:t>
            </a:r>
            <a:r>
              <a:rPr lang="en-US" dirty="0">
                <a:solidFill>
                  <a:srgbClr val="666600"/>
                </a:solidFill>
                <a:latin typeface="Courier New" panose="02070309020205020404" pitchFamily="49" charset="0"/>
                <a:cs typeface="Courier New" panose="02070309020205020404" pitchFamily="49" charset="0"/>
              </a:rPr>
              <a:t>(</a:t>
            </a:r>
            <a:r>
              <a:rPr lang="en-US" dirty="0" err="1">
                <a:solidFill>
                  <a:srgbClr val="000000"/>
                </a:solidFill>
                <a:latin typeface="Courier New" panose="02070309020205020404" pitchFamily="49" charset="0"/>
                <a:cs typeface="Courier New" panose="02070309020205020404" pitchFamily="49" charset="0"/>
              </a:rPr>
              <a:t>account_name</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myaccount</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account_key</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mykey</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t> </a:t>
            </a:r>
            <a:endParaRPr lang="en-US" dirty="0">
              <a:latin typeface="Arial" panose="020B0604020202020204" pitchFamily="34" charset="0"/>
            </a:endParaRPr>
          </a:p>
        </p:txBody>
      </p:sp>
      <p:sp>
        <p:nvSpPr>
          <p:cNvPr id="6" name="Rectangle 2"/>
          <p:cNvSpPr>
            <a:spLocks noChangeArrowheads="1"/>
          </p:cNvSpPr>
          <p:nvPr/>
        </p:nvSpPr>
        <p:spPr bwMode="auto">
          <a:xfrm>
            <a:off x="941887" y="3656976"/>
            <a:ext cx="6266780"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dirty="0" err="1">
                <a:solidFill>
                  <a:srgbClr val="000000"/>
                </a:solidFill>
                <a:latin typeface="Courier New" panose="02070309020205020404" pitchFamily="49" charset="0"/>
                <a:cs typeface="Courier New" panose="02070309020205020404" pitchFamily="49" charset="0"/>
              </a:rPr>
              <a:t>blob_service</a:t>
            </a:r>
            <a:r>
              <a:rPr lang="en-US" dirty="0" err="1">
                <a:solidFill>
                  <a:srgbClr val="666600"/>
                </a:solidFill>
                <a:latin typeface="Courier New" panose="02070309020205020404" pitchFamily="49" charset="0"/>
                <a:cs typeface="Courier New" panose="02070309020205020404" pitchFamily="49" charset="0"/>
              </a:rPr>
              <a:t>.</a:t>
            </a:r>
            <a:r>
              <a:rPr lang="en-US" dirty="0" err="1">
                <a:solidFill>
                  <a:srgbClr val="000000"/>
                </a:solidFill>
                <a:latin typeface="Courier New" panose="02070309020205020404" pitchFamily="49" charset="0"/>
                <a:cs typeface="Courier New" panose="02070309020205020404" pitchFamily="49" charset="0"/>
              </a:rPr>
              <a:t>create_container</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mycontainer</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t> </a:t>
            </a:r>
            <a:endParaRPr lang="en-US" dirty="0">
              <a:latin typeface="Arial" panose="020B0604020202020204" pitchFamily="34" charset="0"/>
            </a:endParaRPr>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9436" y="1028701"/>
            <a:ext cx="8363938" cy="560923"/>
          </a:xfrm>
        </p:spPr>
        <p:txBody>
          <a:bodyPr/>
          <a:lstStyle/>
          <a:p>
            <a:r>
              <a:rPr lang="en-US" dirty="0" smtClean="0"/>
              <a:t>Upload a blob </a:t>
            </a:r>
            <a:endParaRPr lang="en-US" dirty="0"/>
          </a:p>
        </p:txBody>
      </p:sp>
      <p:sp>
        <p:nvSpPr>
          <p:cNvPr id="6" name="Rectangle 2"/>
          <p:cNvSpPr>
            <a:spLocks noChangeArrowheads="1"/>
          </p:cNvSpPr>
          <p:nvPr/>
        </p:nvSpPr>
        <p:spPr bwMode="auto">
          <a:xfrm>
            <a:off x="389436" y="2727714"/>
            <a:ext cx="7697289" cy="9002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dirty="0" err="1">
                <a:solidFill>
                  <a:srgbClr val="000000"/>
                </a:solidFill>
                <a:latin typeface="Courier New" panose="02070309020205020404" pitchFamily="49" charset="0"/>
                <a:cs typeface="Courier New" panose="02070309020205020404" pitchFamily="49" charset="0"/>
              </a:rPr>
              <a:t>myblob</a:t>
            </a:r>
            <a:r>
              <a:rPr lang="en-US" dirty="0">
                <a:solidFill>
                  <a:srgbClr val="000000"/>
                </a:solidFill>
                <a:latin typeface="Courier New" panose="02070309020205020404" pitchFamily="49" charset="0"/>
                <a:cs typeface="Courier New" panose="02070309020205020404" pitchFamily="49" charset="0"/>
              </a:rPr>
              <a:t> </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open</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r</a:t>
            </a:r>
            <a:r>
              <a:rPr lang="en-US" dirty="0">
                <a:solidFill>
                  <a:srgbClr val="008800"/>
                </a:solidFill>
                <a:latin typeface="Courier New" panose="02070309020205020404" pitchFamily="49" charset="0"/>
                <a:cs typeface="Courier New" panose="02070309020205020404" pitchFamily="49" charset="0"/>
              </a:rPr>
              <a:t>'task1.txt'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r>
              <a:rPr lang="en-US" dirty="0">
                <a:solidFill>
                  <a:srgbClr val="008800"/>
                </a:solidFill>
                <a:latin typeface="Courier New" panose="02070309020205020404" pitchFamily="49" charset="0"/>
                <a:cs typeface="Courier New" panose="02070309020205020404" pitchFamily="49" charset="0"/>
              </a:rPr>
              <a:t>'r'</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read</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en-US" dirty="0" err="1">
                <a:solidFill>
                  <a:srgbClr val="000000"/>
                </a:solidFill>
                <a:latin typeface="Courier New" panose="02070309020205020404" pitchFamily="49" charset="0"/>
                <a:cs typeface="Courier New" panose="02070309020205020404" pitchFamily="49" charset="0"/>
              </a:rPr>
              <a:t>blob_service</a:t>
            </a:r>
            <a:r>
              <a:rPr lang="en-US" dirty="0" err="1">
                <a:solidFill>
                  <a:srgbClr val="666600"/>
                </a:solidFill>
                <a:latin typeface="Courier New" panose="02070309020205020404" pitchFamily="49" charset="0"/>
                <a:cs typeface="Courier New" panose="02070309020205020404" pitchFamily="49" charset="0"/>
              </a:rPr>
              <a:t>.</a:t>
            </a:r>
            <a:r>
              <a:rPr lang="en-US" dirty="0" err="1">
                <a:solidFill>
                  <a:srgbClr val="000000"/>
                </a:solidFill>
                <a:latin typeface="Courier New" panose="02070309020205020404" pitchFamily="49" charset="0"/>
                <a:cs typeface="Courier New" panose="02070309020205020404" pitchFamily="49" charset="0"/>
              </a:rPr>
              <a:t>put_blob</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mycontainer</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myblob</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myblob</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x_ms_blob_type</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BlockBlob</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t> </a:t>
            </a:r>
            <a:endParaRPr lang="en-US" dirty="0">
              <a:latin typeface="Arial" panose="020B0604020202020204" pitchFamily="34" charset="0"/>
            </a:endParaRPr>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9436" y="1028701"/>
            <a:ext cx="8363938" cy="560923"/>
          </a:xfrm>
        </p:spPr>
        <p:txBody>
          <a:bodyPr/>
          <a:lstStyle/>
          <a:p>
            <a:r>
              <a:rPr lang="en-US" dirty="0" smtClean="0"/>
              <a:t>List the Blobs in a Container</a:t>
            </a:r>
            <a:endParaRPr lang="en-US" dirty="0"/>
          </a:p>
        </p:txBody>
      </p:sp>
      <p:sp>
        <p:nvSpPr>
          <p:cNvPr id="2" name="Rectangle 1"/>
          <p:cNvSpPr>
            <a:spLocks noChangeArrowheads="1"/>
          </p:cNvSpPr>
          <p:nvPr/>
        </p:nvSpPr>
        <p:spPr bwMode="auto">
          <a:xfrm>
            <a:off x="514350" y="2273253"/>
            <a:ext cx="6617837"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dirty="0">
                <a:solidFill>
                  <a:srgbClr val="000000"/>
                </a:solidFill>
                <a:latin typeface="Courier New" panose="02070309020205020404" pitchFamily="49" charset="0"/>
                <a:cs typeface="Courier New" panose="02070309020205020404" pitchFamily="49" charset="0"/>
              </a:rPr>
              <a:t>blobs </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blob_service</a:t>
            </a:r>
            <a:r>
              <a:rPr lang="en-US" dirty="0" err="1">
                <a:solidFill>
                  <a:srgbClr val="666600"/>
                </a:solidFill>
                <a:latin typeface="Courier New" panose="02070309020205020404" pitchFamily="49" charset="0"/>
                <a:cs typeface="Courier New" panose="02070309020205020404" pitchFamily="49" charset="0"/>
              </a:rPr>
              <a:t>.</a:t>
            </a:r>
            <a:r>
              <a:rPr lang="en-US" dirty="0" err="1">
                <a:solidFill>
                  <a:srgbClr val="000000"/>
                </a:solidFill>
                <a:latin typeface="Courier New" panose="02070309020205020404" pitchFamily="49" charset="0"/>
                <a:cs typeface="Courier New" panose="02070309020205020404" pitchFamily="49" charset="0"/>
              </a:rPr>
              <a:t>list_blobs</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8800"/>
                </a:solidFill>
                <a:latin typeface="Courier New" panose="02070309020205020404" pitchFamily="49" charset="0"/>
                <a:cs typeface="Courier New" panose="02070309020205020404" pitchFamily="49" charset="0"/>
              </a:rPr>
              <a:t>'</a:t>
            </a:r>
            <a:r>
              <a:rPr lang="en-US" dirty="0" err="1">
                <a:solidFill>
                  <a:srgbClr val="008800"/>
                </a:solidFill>
                <a:latin typeface="Courier New" panose="02070309020205020404" pitchFamily="49" charset="0"/>
                <a:cs typeface="Courier New" panose="02070309020205020404" pitchFamily="49" charset="0"/>
              </a:rPr>
              <a:t>mycontainer</a:t>
            </a:r>
            <a:r>
              <a:rPr lang="en-US" dirty="0">
                <a:solidFill>
                  <a:srgbClr val="008800"/>
                </a:solidFill>
                <a:latin typeface="Courier New" panose="02070309020205020404" pitchFamily="49" charset="0"/>
                <a:cs typeface="Courier New" panose="02070309020205020404" pitchFamily="49" charset="0"/>
              </a:rPr>
              <a: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endParaRPr lang="en-US" dirty="0">
              <a:solidFill>
                <a:srgbClr val="000088"/>
              </a:solidFill>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pPr>
            <a:r>
              <a:rPr lang="en-US" dirty="0">
                <a:solidFill>
                  <a:srgbClr val="000088"/>
                </a:solidFill>
                <a:latin typeface="Courier New" panose="02070309020205020404" pitchFamily="49" charset="0"/>
                <a:cs typeface="Courier New" panose="02070309020205020404" pitchFamily="49" charset="0"/>
              </a:rPr>
              <a:t>for</a:t>
            </a:r>
            <a:r>
              <a:rPr lang="en-US" dirty="0">
                <a:solidFill>
                  <a:srgbClr val="000000"/>
                </a:solidFill>
                <a:latin typeface="Courier New" panose="02070309020205020404" pitchFamily="49" charset="0"/>
                <a:cs typeface="Courier New" panose="02070309020205020404" pitchFamily="49" charset="0"/>
              </a:rPr>
              <a:t> blob </a:t>
            </a:r>
            <a:r>
              <a:rPr lang="en-US" dirty="0">
                <a:solidFill>
                  <a:srgbClr val="000088"/>
                </a:solidFill>
                <a:latin typeface="Courier New" panose="02070309020205020404" pitchFamily="49" charset="0"/>
                <a:cs typeface="Courier New" panose="02070309020205020404" pitchFamily="49" charset="0"/>
              </a:rPr>
              <a:t>in</a:t>
            </a:r>
            <a:r>
              <a:rPr lang="en-US" dirty="0">
                <a:solidFill>
                  <a:srgbClr val="000000"/>
                </a:solidFill>
                <a:latin typeface="Courier New" panose="02070309020205020404" pitchFamily="49" charset="0"/>
                <a:cs typeface="Courier New" panose="02070309020205020404" pitchFamily="49" charset="0"/>
              </a:rPr>
              <a:t> blobs</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en-US" dirty="0">
                <a:solidFill>
                  <a:srgbClr val="000000"/>
                </a:solidFill>
                <a:latin typeface="Courier New" panose="02070309020205020404" pitchFamily="49" charset="0"/>
                <a:cs typeface="Courier New" panose="02070309020205020404" pitchFamily="49" charset="0"/>
              </a:rPr>
              <a:t>	</a:t>
            </a:r>
            <a:r>
              <a:rPr lang="en-US" dirty="0">
                <a:solidFill>
                  <a:srgbClr val="000088"/>
                </a:solidFill>
                <a:latin typeface="Courier New" panose="02070309020205020404" pitchFamily="49" charset="0"/>
                <a:cs typeface="Courier New" panose="02070309020205020404" pitchFamily="49" charset="0"/>
              </a:rPr>
              <a:t>print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blob</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name</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pPr>
            <a:r>
              <a:rPr lang="en-US" dirty="0">
                <a:solidFill>
                  <a:srgbClr val="000000"/>
                </a:solidFill>
                <a:latin typeface="Courier New" panose="02070309020205020404" pitchFamily="49" charset="0"/>
                <a:cs typeface="Courier New" panose="02070309020205020404" pitchFamily="49" charset="0"/>
              </a:rPr>
              <a:t>	</a:t>
            </a:r>
            <a:r>
              <a:rPr lang="en-US" dirty="0">
                <a:solidFill>
                  <a:srgbClr val="000088"/>
                </a:solidFill>
                <a:latin typeface="Courier New" panose="02070309020205020404" pitchFamily="49" charset="0"/>
                <a:cs typeface="Courier New" panose="02070309020205020404" pitchFamily="49" charset="0"/>
              </a:rPr>
              <a:t>print</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blob</a:t>
            </a:r>
            <a:r>
              <a:rPr lang="en-US" dirty="0">
                <a:solidFill>
                  <a:srgbClr val="666600"/>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url</a:t>
            </a:r>
            <a:r>
              <a:rPr lang="en-US" dirty="0">
                <a:solidFill>
                  <a:srgbClr val="666600"/>
                </a:solidFill>
                <a:latin typeface="Courier New" panose="02070309020205020404" pitchFamily="49" charset="0"/>
                <a:cs typeface="Courier New" panose="02070309020205020404" pitchFamily="49" charset="0"/>
              </a:rPr>
              <a:t>)</a:t>
            </a:r>
            <a:r>
              <a:rPr lang="en-US" dirty="0"/>
              <a:t> </a:t>
            </a:r>
            <a:endParaRPr lang="en-US" dirty="0">
              <a:latin typeface="Arial" panose="020B0604020202020204" pitchFamily="34" charset="0"/>
            </a:endParaRPr>
          </a:p>
        </p:txBody>
      </p:sp>
    </p:spTree>
    <p:extLst>
      <p:ext uri="{BB962C8B-B14F-4D97-AF65-F5344CB8AC3E}">
        <p14:creationId xmlns:p14="http://schemas.microsoft.com/office/powerpoint/2010/main" val="297431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332286" y="1941911"/>
            <a:ext cx="3024080" cy="830997"/>
          </a:xfrm>
        </p:spPr>
        <p:txBody>
          <a:bodyPr/>
          <a:lstStyle/>
          <a:p>
            <a:pPr algn="r"/>
            <a:r>
              <a:rPr lang="en-US" dirty="0" smtClean="0">
                <a:solidFill>
                  <a:schemeClr val="accent2">
                    <a:alpha val="99000"/>
                  </a:schemeClr>
                </a:solidFill>
              </a:rPr>
              <a:t>Main Web Service </a:t>
            </a:r>
            <a:r>
              <a:rPr lang="en-US" b="1" dirty="0" smtClean="0">
                <a:solidFill>
                  <a:schemeClr val="accent2">
                    <a:alpha val="99000"/>
                  </a:schemeClr>
                </a:solidFill>
              </a:rPr>
              <a:t>Operations:</a:t>
            </a:r>
          </a:p>
        </p:txBody>
      </p:sp>
      <p:sp>
        <p:nvSpPr>
          <p:cNvPr id="8" name="Rectangle 7"/>
          <p:cNvSpPr/>
          <p:nvPr/>
        </p:nvSpPr>
        <p:spPr bwMode="auto">
          <a:xfrm>
            <a:off x="3718215" y="1941911"/>
            <a:ext cx="5036451" cy="27126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 tIns="34289" rIns="1234440" bIns="34289" numCol="1" rtlCol="0" anchor="ctr" anchorCtr="0" compatLnSpc="1">
            <a:prstTxWarp prst="textNoShape">
              <a:avLst/>
            </a:prstTxWarp>
          </a:bodyPr>
          <a:lstStyle/>
          <a:p>
            <a:pPr defTabSz="685574" fontAlgn="base">
              <a:spcBef>
                <a:spcPct val="0"/>
              </a:spcBef>
              <a:spcAft>
                <a:spcPct val="0"/>
              </a:spcAft>
            </a:pPr>
            <a:r>
              <a:rPr lang="en-US" sz="2700" dirty="0" err="1">
                <a:gradFill>
                  <a:gsLst>
                    <a:gs pos="0">
                      <a:srgbClr val="FFFFFF"/>
                    </a:gs>
                    <a:gs pos="100000">
                      <a:srgbClr val="FFFFFF"/>
                    </a:gs>
                  </a:gsLst>
                  <a:lin ang="5400000" scaled="0"/>
                </a:gradFill>
              </a:rPr>
              <a:t>PutBlob</a:t>
            </a:r>
            <a:endParaRPr lang="en-US" sz="2700" dirty="0">
              <a:gradFill>
                <a:gsLst>
                  <a:gs pos="0">
                    <a:srgbClr val="FFFFFF"/>
                  </a:gs>
                  <a:gs pos="100000">
                    <a:srgbClr val="FFFFFF"/>
                  </a:gs>
                </a:gsLst>
                <a:lin ang="5400000" scaled="0"/>
              </a:gradFill>
            </a:endParaRPr>
          </a:p>
          <a:p>
            <a:pPr defTabSz="685574" fontAlgn="base">
              <a:spcBef>
                <a:spcPct val="0"/>
              </a:spcBef>
              <a:spcAft>
                <a:spcPct val="0"/>
              </a:spcAft>
            </a:pPr>
            <a:r>
              <a:rPr lang="en-US" sz="2700" dirty="0" err="1">
                <a:gradFill>
                  <a:gsLst>
                    <a:gs pos="0">
                      <a:srgbClr val="FFFFFF"/>
                    </a:gs>
                    <a:gs pos="100000">
                      <a:srgbClr val="FFFFFF"/>
                    </a:gs>
                  </a:gsLst>
                  <a:lin ang="5400000" scaled="0"/>
                </a:gradFill>
              </a:rPr>
              <a:t>GetBlob</a:t>
            </a:r>
            <a:endParaRPr lang="en-US" sz="2700" dirty="0">
              <a:gradFill>
                <a:gsLst>
                  <a:gs pos="0">
                    <a:srgbClr val="FFFFFF"/>
                  </a:gs>
                  <a:gs pos="100000">
                    <a:srgbClr val="FFFFFF"/>
                  </a:gs>
                </a:gsLst>
                <a:lin ang="5400000" scaled="0"/>
              </a:gradFill>
            </a:endParaRPr>
          </a:p>
          <a:p>
            <a:pPr defTabSz="685574" fontAlgn="base">
              <a:spcBef>
                <a:spcPct val="0"/>
              </a:spcBef>
              <a:spcAft>
                <a:spcPct val="0"/>
              </a:spcAft>
            </a:pPr>
            <a:r>
              <a:rPr lang="en-US" sz="2700" dirty="0" err="1">
                <a:gradFill>
                  <a:gsLst>
                    <a:gs pos="0">
                      <a:srgbClr val="FFFFFF"/>
                    </a:gs>
                    <a:gs pos="100000">
                      <a:srgbClr val="FFFFFF"/>
                    </a:gs>
                  </a:gsLst>
                  <a:lin ang="5400000" scaled="0"/>
                </a:gradFill>
              </a:rPr>
              <a:t>DeleteBlob</a:t>
            </a:r>
            <a:endParaRPr lang="en-US" sz="2700" dirty="0">
              <a:gradFill>
                <a:gsLst>
                  <a:gs pos="0">
                    <a:srgbClr val="FFFFFF"/>
                  </a:gs>
                  <a:gs pos="100000">
                    <a:srgbClr val="FFFFFF"/>
                  </a:gs>
                </a:gsLst>
                <a:lin ang="5400000" scaled="0"/>
              </a:gradFill>
            </a:endParaRPr>
          </a:p>
          <a:p>
            <a:pPr defTabSz="685574" fontAlgn="base">
              <a:spcBef>
                <a:spcPct val="0"/>
              </a:spcBef>
              <a:spcAft>
                <a:spcPct val="0"/>
              </a:spcAft>
            </a:pPr>
            <a:r>
              <a:rPr lang="en-US" sz="2700" dirty="0" err="1">
                <a:gradFill>
                  <a:gsLst>
                    <a:gs pos="0">
                      <a:srgbClr val="FFFFFF"/>
                    </a:gs>
                    <a:gs pos="100000">
                      <a:srgbClr val="FFFFFF"/>
                    </a:gs>
                  </a:gsLst>
                  <a:lin ang="5400000" scaled="0"/>
                </a:gradFill>
              </a:rPr>
              <a:t>CopyBlob</a:t>
            </a:r>
            <a:endParaRPr lang="en-US" sz="2700" dirty="0">
              <a:gradFill>
                <a:gsLst>
                  <a:gs pos="0">
                    <a:srgbClr val="FFFFFF"/>
                  </a:gs>
                  <a:gs pos="100000">
                    <a:srgbClr val="FFFFFF"/>
                  </a:gs>
                </a:gsLst>
                <a:lin ang="5400000" scaled="0"/>
              </a:gradFill>
            </a:endParaRPr>
          </a:p>
          <a:p>
            <a:pPr defTabSz="685574" fontAlgn="base">
              <a:spcBef>
                <a:spcPct val="0"/>
              </a:spcBef>
              <a:spcAft>
                <a:spcPct val="0"/>
              </a:spcAft>
            </a:pPr>
            <a:r>
              <a:rPr lang="en-US" sz="2700" dirty="0" err="1">
                <a:gradFill>
                  <a:gsLst>
                    <a:gs pos="0">
                      <a:srgbClr val="FFFFFF"/>
                    </a:gs>
                    <a:gs pos="100000">
                      <a:srgbClr val="FFFFFF"/>
                    </a:gs>
                  </a:gsLst>
                  <a:lin ang="5400000" scaled="0"/>
                </a:gradFill>
              </a:rPr>
              <a:t>SnapshotBlob</a:t>
            </a:r>
            <a:r>
              <a:rPr lang="en-US" sz="2700" dirty="0">
                <a:gradFill>
                  <a:gsLst>
                    <a:gs pos="0">
                      <a:srgbClr val="FFFFFF"/>
                    </a:gs>
                    <a:gs pos="100000">
                      <a:srgbClr val="FFFFFF"/>
                    </a:gs>
                  </a:gsLst>
                  <a:lin ang="5400000" scaled="0"/>
                </a:gradFill>
              </a:rPr>
              <a:t> </a:t>
            </a:r>
          </a:p>
          <a:p>
            <a:pPr defTabSz="685574" fontAlgn="base">
              <a:spcBef>
                <a:spcPct val="0"/>
              </a:spcBef>
              <a:spcAft>
                <a:spcPct val="0"/>
              </a:spcAft>
            </a:pPr>
            <a:r>
              <a:rPr lang="en-US" sz="2700" dirty="0" err="1">
                <a:gradFill>
                  <a:gsLst>
                    <a:gs pos="0">
                      <a:srgbClr val="FFFFFF"/>
                    </a:gs>
                    <a:gs pos="100000">
                      <a:srgbClr val="FFFFFF"/>
                    </a:gs>
                  </a:gsLst>
                  <a:lin ang="5400000" scaled="0"/>
                </a:gradFill>
              </a:rPr>
              <a:t>LeaseBlob</a:t>
            </a:r>
            <a:r>
              <a:rPr lang="en-US" sz="27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7304189" y="2122082"/>
            <a:ext cx="1296683" cy="1143262"/>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240"/>
            <a:endParaRPr lang="en-US"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390526" y="2882760"/>
            <a:ext cx="3024080" cy="1246495"/>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3718215" y="1941911"/>
            <a:ext cx="5036451" cy="33612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 tIns="34289" rIns="1851660" bIns="34289" numCol="1" rtlCol="0" anchor="ctr" anchorCtr="0" compatLnSpc="1">
            <a:prstTxWarp prst="textNoShape">
              <a:avLst/>
            </a:prstTxWarp>
          </a:bodyPr>
          <a:lstStyle/>
          <a:p>
            <a:pPr defTabSz="685574" fontAlgn="base">
              <a:spcBef>
                <a:spcPct val="0"/>
              </a:spcBef>
              <a:spcAft>
                <a:spcPct val="0"/>
              </a:spcAft>
            </a:pPr>
            <a:r>
              <a:rPr lang="en-US" dirty="0">
                <a:gradFill>
                  <a:gsLst>
                    <a:gs pos="0">
                      <a:srgbClr val="FFFFFF"/>
                    </a:gs>
                    <a:gs pos="100000">
                      <a:srgbClr val="FFFFFF"/>
                    </a:gs>
                  </a:gsLst>
                  <a:lin ang="5400000" scaled="0"/>
                </a:gradFill>
              </a:rPr>
              <a:t>Standard HTTP metadata/headers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(Cache-Control, Content-Encoding, Content-Type, </a:t>
            </a:r>
            <a:r>
              <a:rPr lang="en-US" dirty="0" err="1">
                <a:gradFill>
                  <a:gsLst>
                    <a:gs pos="0">
                      <a:srgbClr val="FFFFFF"/>
                    </a:gs>
                    <a:gs pos="100000">
                      <a:srgbClr val="FFFFFF"/>
                    </a:gs>
                  </a:gsLst>
                  <a:lin ang="5400000" scaled="0"/>
                </a:gradFill>
              </a:rPr>
              <a:t>etc</a:t>
            </a:r>
            <a:r>
              <a:rPr lang="en-US" dirty="0">
                <a:gradFill>
                  <a:gsLst>
                    <a:gs pos="0">
                      <a:srgbClr val="FFFFFF"/>
                    </a:gs>
                    <a:gs pos="100000">
                      <a:srgbClr val="FFFFFF"/>
                    </a:gs>
                  </a:gsLst>
                  <a:lin ang="5400000" scaled="0"/>
                </a:gradFill>
              </a:rPr>
              <a:t>)</a:t>
            </a:r>
          </a:p>
          <a:p>
            <a:pPr defTabSz="685574" fontAlgn="base">
              <a:spcBef>
                <a:spcPct val="0"/>
              </a:spcBef>
              <a:spcAft>
                <a:spcPct val="0"/>
              </a:spcAft>
            </a:pPr>
            <a:endParaRPr lang="en-US" dirty="0">
              <a:gradFill>
                <a:gsLst>
                  <a:gs pos="0">
                    <a:srgbClr val="FFFFFF"/>
                  </a:gs>
                  <a:gs pos="100000">
                    <a:srgbClr val="FFFFFF"/>
                  </a:gs>
                </a:gsLst>
                <a:lin ang="5400000" scaled="0"/>
              </a:gradFill>
            </a:endParaRPr>
          </a:p>
          <a:p>
            <a:pPr defTabSz="685574" fontAlgn="base">
              <a:spcBef>
                <a:spcPct val="0"/>
              </a:spcBef>
              <a:spcAft>
                <a:spcPct val="0"/>
              </a:spcAft>
            </a:pPr>
            <a:r>
              <a:rPr lang="en-US" dirty="0">
                <a:gradFill>
                  <a:gsLst>
                    <a:gs pos="0">
                      <a:srgbClr val="FFFFFF"/>
                    </a:gs>
                    <a:gs pos="100000">
                      <a:srgbClr val="FFFFFF"/>
                    </a:gs>
                  </a:gsLst>
                  <a:lin ang="5400000" scaled="0"/>
                </a:gradFill>
              </a:rPr>
              <a:t>Metadata is &lt;name, value&gt; pairs, up to 8KB per blob</a:t>
            </a:r>
          </a:p>
          <a:p>
            <a:pPr defTabSz="685574" fontAlgn="base">
              <a:spcBef>
                <a:spcPct val="0"/>
              </a:spcBef>
              <a:spcAft>
                <a:spcPct val="0"/>
              </a:spcAft>
            </a:pPr>
            <a:endParaRPr lang="en-US" dirty="0">
              <a:gradFill>
                <a:gsLst>
                  <a:gs pos="0">
                    <a:srgbClr val="FFFFFF"/>
                  </a:gs>
                  <a:gs pos="100000">
                    <a:srgbClr val="FFFFFF"/>
                  </a:gs>
                </a:gsLst>
                <a:lin ang="5400000" scaled="0"/>
              </a:gradFill>
            </a:endParaRPr>
          </a:p>
          <a:p>
            <a:pPr defTabSz="685574" fontAlgn="base">
              <a:spcBef>
                <a:spcPct val="0"/>
              </a:spcBef>
              <a:spcAft>
                <a:spcPct val="0"/>
              </a:spcAft>
            </a:pPr>
            <a:r>
              <a:rPr lang="en-US" dirty="0">
                <a:gradFill>
                  <a:gsLst>
                    <a:gs pos="0">
                      <a:srgbClr val="FFFFFF"/>
                    </a:gs>
                    <a:gs pos="100000">
                      <a:srgbClr val="FFFFFF"/>
                    </a:gs>
                  </a:gsLst>
                  <a:lin ang="5400000" scaled="0"/>
                </a:gradFill>
              </a:rPr>
              <a:t>Either as part of </a:t>
            </a:r>
            <a:r>
              <a:rPr lang="en-US" dirty="0" err="1">
                <a:gradFill>
                  <a:gsLst>
                    <a:gs pos="0">
                      <a:srgbClr val="FFFFFF"/>
                    </a:gs>
                    <a:gs pos="100000">
                      <a:srgbClr val="FFFFFF"/>
                    </a:gs>
                  </a:gsLst>
                  <a:lin ang="5400000" scaled="0"/>
                </a:gradFill>
              </a:rPr>
              <a:t>PutBlob</a:t>
            </a:r>
            <a:r>
              <a:rPr lang="en-US"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7304189" y="2122082"/>
            <a:ext cx="1296683" cy="1143262"/>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240"/>
            <a:endParaRPr lang="en-US"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3787682" y="1943099"/>
            <a:ext cx="4964603" cy="3558410"/>
          </a:xfrm>
        </p:spPr>
        <p:txBody>
          <a:bodyPr/>
          <a:lstStyle/>
          <a:p>
            <a:r>
              <a:rPr lang="en-US" sz="24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24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200" dirty="0"/>
              <a:t>Including Blob Metadata and MD5 </a:t>
            </a:r>
          </a:p>
          <a:p>
            <a:pPr lvl="1"/>
            <a:r>
              <a:rPr lang="en-US" sz="1200" dirty="0"/>
              <a:t>NO search/query. i.e. no WHERE </a:t>
            </a:r>
            <a:r>
              <a:rPr lang="en-US" sz="1200" dirty="0" err="1"/>
              <a:t>MetadataValue</a:t>
            </a:r>
            <a:r>
              <a:rPr lang="en-US" sz="1200" dirty="0"/>
              <a:t> = ?</a:t>
            </a:r>
          </a:p>
          <a:p>
            <a:endParaRPr lang="en-US" sz="1500" dirty="0">
              <a:solidFill>
                <a:schemeClr val="accent2">
                  <a:alpha val="99000"/>
                </a:schemeClr>
              </a:solidFill>
              <a:latin typeface="+mj-lt"/>
            </a:endParaRPr>
          </a:p>
          <a:p>
            <a:r>
              <a:rPr lang="en-US" sz="24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112014" y="2627710"/>
            <a:ext cx="2185773" cy="1978338"/>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390526" y="1943100"/>
            <a:ext cx="8361760" cy="3440429"/>
          </a:xfrm>
        </p:spPr>
        <p:txBody>
          <a:bodyPr/>
          <a:lstStyle/>
          <a:p>
            <a:r>
              <a:rPr lang="en-US" sz="2700" dirty="0"/>
              <a:t>Learning objectives – what you will learn:</a:t>
            </a:r>
          </a:p>
          <a:p>
            <a:pPr marL="431006" indent="-428625">
              <a:buFont typeface="Arial" panose="020B0604020202020204" pitchFamily="34" charset="0"/>
              <a:buChar char="•"/>
            </a:pPr>
            <a:r>
              <a:rPr lang="en-US" sz="2100" dirty="0"/>
              <a:t>Windows Azure storage basics</a:t>
            </a:r>
          </a:p>
          <a:p>
            <a:pPr marL="431006" indent="-428625">
              <a:buFont typeface="Arial" panose="020B0604020202020204" pitchFamily="34" charset="0"/>
              <a:buChar char="•"/>
            </a:pPr>
            <a:r>
              <a:rPr lang="en-US" sz="2100" dirty="0"/>
              <a:t>Core concepts:</a:t>
            </a:r>
          </a:p>
          <a:p>
            <a:pPr marL="1372791" lvl="2" indent="-428625">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372791" lvl="2" indent="-428625">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372791" lvl="2" indent="-428625">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431006" indent="-428625">
              <a:buFont typeface="Arial" panose="020B0604020202020204" pitchFamily="34" charset="0"/>
              <a:buChar char="•"/>
            </a:pPr>
            <a:r>
              <a:rPr lang="en-US" sz="2100" dirty="0"/>
              <a:t>Azure Explorer and the </a:t>
            </a:r>
            <a:r>
              <a:rPr lang="en-US" sz="2100" dirty="0" err="1"/>
              <a:t>Cerebrata</a:t>
            </a:r>
            <a:r>
              <a:rPr lang="en-US" sz="2100" dirty="0"/>
              <a:t> tools</a:t>
            </a:r>
          </a:p>
          <a:p>
            <a:pPr marL="431006" indent="-428625">
              <a:buFont typeface="Arial" panose="020B0604020202020204" pitchFamily="34" charset="0"/>
              <a:buChar char="•"/>
            </a:pPr>
            <a:r>
              <a:rPr lang="en-US" sz="2100" dirty="0"/>
              <a:t>Storage commands from the command line (CLI)</a:t>
            </a:r>
          </a:p>
          <a:p>
            <a:pPr marL="431006" indent="-428625">
              <a:buFont typeface="Arial" panose="020B0604020202020204" pitchFamily="34" charset="0"/>
              <a:buChar char="•"/>
            </a:pPr>
            <a:r>
              <a:rPr lang="en-US" sz="2100" dirty="0"/>
              <a:t>When to use the various types of storage for research applications</a:t>
            </a:r>
          </a:p>
        </p:txBody>
      </p:sp>
    </p:spTree>
    <p:extLst>
      <p:ext uri="{BB962C8B-B14F-4D97-AF65-F5344CB8AC3E}">
        <p14:creationId xmlns:p14="http://schemas.microsoft.com/office/powerpoint/2010/main" val="41011865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334423" y="2167208"/>
            <a:ext cx="3165026" cy="31004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defTabSz="685574" fontAlgn="base">
              <a:spcBef>
                <a:spcPct val="0"/>
              </a:spcBef>
              <a:spcAft>
                <a:spcPts val="900"/>
              </a:spcAft>
            </a:pPr>
            <a:r>
              <a:rPr lang="en-US" sz="3000" dirty="0">
                <a:gradFill>
                  <a:gsLst>
                    <a:gs pos="0">
                      <a:srgbClr val="FFFFFF"/>
                    </a:gs>
                    <a:gs pos="100000">
                      <a:srgbClr val="FFFFFF"/>
                    </a:gs>
                  </a:gsLst>
                  <a:lin ang="5400000" scaled="0"/>
                </a:gradFill>
                <a:latin typeface="Segoe UI Light" pitchFamily="34" charset="0"/>
              </a:rPr>
              <a:t>Block Blob </a:t>
            </a:r>
            <a:endParaRPr lang="en-US" sz="2700" dirty="0">
              <a:gradFill>
                <a:gsLst>
                  <a:gs pos="0">
                    <a:srgbClr val="FFFFFF"/>
                  </a:gs>
                  <a:gs pos="100000">
                    <a:srgbClr val="FFFFFF"/>
                  </a:gs>
                </a:gsLst>
                <a:lin ang="5400000" scaled="0"/>
              </a:gradFill>
              <a:latin typeface="Segoe UI Light" pitchFamily="34" charset="0"/>
            </a:endParaRPr>
          </a:p>
          <a:p>
            <a:pPr defTabSz="685574" fontAlgn="base">
              <a:spcBef>
                <a:spcPct val="0"/>
              </a:spcBef>
              <a:spcAft>
                <a:spcPts val="1350"/>
              </a:spcAft>
            </a:pPr>
            <a:r>
              <a:rPr lang="en-US" sz="1500" dirty="0">
                <a:gradFill>
                  <a:gsLst>
                    <a:gs pos="0">
                      <a:srgbClr val="FFFFFF"/>
                    </a:gs>
                    <a:gs pos="100000">
                      <a:srgbClr val="FFFFFF"/>
                    </a:gs>
                  </a:gsLst>
                  <a:lin ang="5400000" scaled="0"/>
                </a:gradFill>
              </a:rPr>
              <a:t>Targeted at streaming workloads</a:t>
            </a:r>
          </a:p>
          <a:p>
            <a:pPr defTabSz="685574" fontAlgn="base">
              <a:spcBef>
                <a:spcPct val="0"/>
              </a:spcBef>
              <a:spcAft>
                <a:spcPts val="450"/>
              </a:spcAft>
            </a:pPr>
            <a:r>
              <a:rPr lang="en-US" sz="1500" dirty="0">
                <a:gradFill>
                  <a:gsLst>
                    <a:gs pos="0">
                      <a:srgbClr val="FFFFFF"/>
                    </a:gs>
                    <a:gs pos="100000">
                      <a:srgbClr val="FFFFFF"/>
                    </a:gs>
                  </a:gsLst>
                  <a:lin ang="5400000" scaled="0"/>
                </a:gradFill>
              </a:rPr>
              <a:t>Each blob consists of </a:t>
            </a:r>
            <a:br>
              <a:rPr lang="en-US" sz="1500" dirty="0">
                <a:gradFill>
                  <a:gsLst>
                    <a:gs pos="0">
                      <a:srgbClr val="FFFFFF"/>
                    </a:gs>
                    <a:gs pos="100000">
                      <a:srgbClr val="FFFFFF"/>
                    </a:gs>
                  </a:gsLst>
                  <a:lin ang="5400000" scaled="0"/>
                </a:gradFill>
              </a:rPr>
            </a:br>
            <a:r>
              <a:rPr lang="en-US" sz="1500" dirty="0">
                <a:gradFill>
                  <a:gsLst>
                    <a:gs pos="0">
                      <a:srgbClr val="FFFFFF"/>
                    </a:gs>
                    <a:gs pos="100000">
                      <a:srgbClr val="FFFFFF"/>
                    </a:gs>
                  </a:gsLst>
                  <a:lin ang="5400000" scaled="0"/>
                </a:gradFill>
              </a:rPr>
              <a:t>a sequence of blocks</a:t>
            </a:r>
            <a:endParaRPr lang="en-US" sz="1350" dirty="0">
              <a:gradFill>
                <a:gsLst>
                  <a:gs pos="0">
                    <a:srgbClr val="FFFFFF"/>
                  </a:gs>
                  <a:gs pos="100000">
                    <a:srgbClr val="FFFFFF"/>
                  </a:gs>
                </a:gsLst>
                <a:lin ang="5400000" scaled="0"/>
              </a:gradFill>
            </a:endParaRPr>
          </a:p>
          <a:p>
            <a:pPr defTabSz="685574" fontAlgn="base">
              <a:spcBef>
                <a:spcPct val="0"/>
              </a:spcBef>
              <a:spcAft>
                <a:spcPts val="1350"/>
              </a:spcAft>
            </a:pPr>
            <a:r>
              <a:rPr lang="en-US" sz="1200" dirty="0">
                <a:gradFill>
                  <a:gsLst>
                    <a:gs pos="0">
                      <a:srgbClr val="FFFFFF"/>
                    </a:gs>
                    <a:gs pos="100000">
                      <a:srgbClr val="FFFFFF"/>
                    </a:gs>
                  </a:gsLst>
                  <a:lin ang="5400000" scaled="0"/>
                </a:gradFill>
              </a:rPr>
              <a:t>Each block is identified by a Block ID</a:t>
            </a:r>
          </a:p>
          <a:p>
            <a:pPr defTabSz="685574" fontAlgn="base">
              <a:spcBef>
                <a:spcPct val="0"/>
              </a:spcBef>
              <a:spcAft>
                <a:spcPts val="1350"/>
              </a:spcAft>
            </a:pPr>
            <a:r>
              <a:rPr lang="en-US" sz="1500" dirty="0">
                <a:gradFill>
                  <a:gsLst>
                    <a:gs pos="0">
                      <a:srgbClr val="FFFFFF"/>
                    </a:gs>
                    <a:gs pos="100000">
                      <a:srgbClr val="FFFFFF"/>
                    </a:gs>
                  </a:gsLst>
                  <a:lin ang="5400000" scaled="0"/>
                </a:gradFill>
              </a:rPr>
              <a:t>Size limit 200GB per blob</a:t>
            </a:r>
          </a:p>
          <a:p>
            <a:pPr defTabSz="685574" fontAlgn="base">
              <a:spcBef>
                <a:spcPct val="0"/>
              </a:spcBef>
              <a:spcAft>
                <a:spcPct val="0"/>
              </a:spcAft>
            </a:pPr>
            <a:r>
              <a:rPr lang="en-US" sz="1500" dirty="0">
                <a:gradFill>
                  <a:gsLst>
                    <a:gs pos="0">
                      <a:srgbClr val="FFFFFF"/>
                    </a:gs>
                    <a:gs pos="100000">
                      <a:srgbClr val="FFFFFF"/>
                    </a:gs>
                  </a:gsLst>
                  <a:lin ang="5400000" scaled="0"/>
                </a:gradFill>
              </a:rPr>
              <a:t>Optimistic Concurrency via </a:t>
            </a:r>
            <a:r>
              <a:rPr lang="en-US" sz="1500" dirty="0" err="1">
                <a:gradFill>
                  <a:gsLst>
                    <a:gs pos="0">
                      <a:srgbClr val="FFFFFF"/>
                    </a:gs>
                    <a:gs pos="100000">
                      <a:srgbClr val="FFFFFF"/>
                    </a:gs>
                  </a:gsLst>
                  <a:lin ang="5400000" scaled="0"/>
                </a:gradFill>
              </a:rPr>
              <a:t>Etags</a:t>
            </a:r>
            <a:endParaRPr lang="en-US" sz="1500" dirty="0">
              <a:gradFill>
                <a:gsLst>
                  <a:gs pos="0">
                    <a:srgbClr val="FFFFFF"/>
                  </a:gs>
                  <a:gs pos="100000">
                    <a:srgbClr val="FFFFFF"/>
                  </a:gs>
                </a:gsLst>
                <a:lin ang="5400000" scaled="0"/>
              </a:gradFill>
            </a:endParaRPr>
          </a:p>
        </p:txBody>
      </p:sp>
      <p:sp>
        <p:nvSpPr>
          <p:cNvPr id="8" name="Rectangle 7"/>
          <p:cNvSpPr/>
          <p:nvPr/>
        </p:nvSpPr>
        <p:spPr bwMode="auto">
          <a:xfrm>
            <a:off x="4645436" y="2167209"/>
            <a:ext cx="3165026" cy="31004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80" rIns="68577" bIns="34289" numCol="1" rtlCol="0" anchor="t" anchorCtr="0" compatLnSpc="1">
            <a:prstTxWarp prst="textNoShape">
              <a:avLst/>
            </a:prstTxWarp>
          </a:bodyPr>
          <a:lstStyle/>
          <a:p>
            <a:pPr defTabSz="685574" fontAlgn="base">
              <a:spcBef>
                <a:spcPct val="0"/>
              </a:spcBef>
              <a:spcAft>
                <a:spcPts val="900"/>
              </a:spcAft>
            </a:pPr>
            <a:r>
              <a:rPr lang="en-US" sz="2700" dirty="0">
                <a:gradFill>
                  <a:gsLst>
                    <a:gs pos="0">
                      <a:srgbClr val="FFFFFF"/>
                    </a:gs>
                    <a:gs pos="100000">
                      <a:srgbClr val="FFFFFF"/>
                    </a:gs>
                  </a:gsLst>
                  <a:lin ang="5400000" scaled="0"/>
                </a:gradFill>
                <a:latin typeface="Segoe UI Light" pitchFamily="34" charset="0"/>
              </a:rPr>
              <a:t>Page Blob (VHD)</a:t>
            </a:r>
          </a:p>
          <a:p>
            <a:pPr defTabSz="685574" fontAlgn="base">
              <a:spcBef>
                <a:spcPct val="0"/>
              </a:spcBef>
              <a:spcAft>
                <a:spcPts val="1350"/>
              </a:spcAft>
            </a:pPr>
            <a:r>
              <a:rPr lang="en-US" sz="1350" dirty="0">
                <a:gradFill>
                  <a:gsLst>
                    <a:gs pos="0">
                      <a:srgbClr val="FFFFFF"/>
                    </a:gs>
                    <a:gs pos="100000">
                      <a:srgbClr val="FFFFFF"/>
                    </a:gs>
                  </a:gsLst>
                  <a:lin ang="5400000" scaled="0"/>
                </a:gradFill>
              </a:rPr>
              <a:t>Targeted at random read/write workloads</a:t>
            </a:r>
          </a:p>
          <a:p>
            <a:pPr defTabSz="685574" fontAlgn="base">
              <a:spcBef>
                <a:spcPct val="0"/>
              </a:spcBef>
              <a:spcAft>
                <a:spcPts val="450"/>
              </a:spcAft>
            </a:pPr>
            <a:r>
              <a:rPr lang="en-US" sz="1350" dirty="0">
                <a:gradFill>
                  <a:gsLst>
                    <a:gs pos="0">
                      <a:srgbClr val="FFFFFF"/>
                    </a:gs>
                    <a:gs pos="100000">
                      <a:srgbClr val="FFFFFF"/>
                    </a:gs>
                  </a:gsLst>
                  <a:lin ang="5400000" scaled="0"/>
                </a:gradFill>
              </a:rPr>
              <a:t>Each blob consists of an array of pages </a:t>
            </a:r>
          </a:p>
          <a:p>
            <a:pPr defTabSz="685574" fontAlgn="base">
              <a:spcBef>
                <a:spcPct val="0"/>
              </a:spcBef>
              <a:spcAft>
                <a:spcPts val="1350"/>
              </a:spcAft>
            </a:pPr>
            <a:r>
              <a:rPr lang="en-US" sz="1050" dirty="0">
                <a:gradFill>
                  <a:gsLst>
                    <a:gs pos="0">
                      <a:srgbClr val="FFFFFF"/>
                    </a:gs>
                    <a:gs pos="100000">
                      <a:srgbClr val="FFFFFF"/>
                    </a:gs>
                  </a:gsLst>
                  <a:lin ang="5400000" scaled="0"/>
                </a:gradFill>
              </a:rPr>
              <a:t>Each page is identified by its offset from the start of the blob</a:t>
            </a:r>
          </a:p>
          <a:p>
            <a:pPr defTabSz="685574" fontAlgn="base">
              <a:spcBef>
                <a:spcPct val="0"/>
              </a:spcBef>
              <a:spcAft>
                <a:spcPts val="1350"/>
              </a:spcAft>
            </a:pPr>
            <a:r>
              <a:rPr lang="en-US" sz="1350" dirty="0">
                <a:gradFill>
                  <a:gsLst>
                    <a:gs pos="0">
                      <a:srgbClr val="FFFFFF"/>
                    </a:gs>
                    <a:gs pos="100000">
                      <a:srgbClr val="FFFFFF"/>
                    </a:gs>
                  </a:gsLst>
                  <a:lin ang="5400000" scaled="0"/>
                </a:gradFill>
              </a:rPr>
              <a:t>Size limit 1TB per blob</a:t>
            </a:r>
          </a:p>
          <a:p>
            <a:pPr defTabSz="685574" fontAlgn="base">
              <a:spcBef>
                <a:spcPct val="0"/>
              </a:spcBef>
              <a:spcAft>
                <a:spcPct val="0"/>
              </a:spcAft>
            </a:pPr>
            <a:r>
              <a:rPr lang="en-US" sz="1350"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9436" y="1028701"/>
            <a:ext cx="8363938" cy="560923"/>
          </a:xfrm>
        </p:spPr>
        <p:txBody>
          <a:bodyPr/>
          <a:lstStyle/>
          <a:p>
            <a:r>
              <a:rPr lang="en-US" dirty="0" smtClean="0"/>
              <a:t>Download a blob</a:t>
            </a:r>
            <a:endParaRPr lang="en-US" dirty="0"/>
          </a:p>
        </p:txBody>
      </p:sp>
      <p:sp>
        <p:nvSpPr>
          <p:cNvPr id="2" name="Text Placeholder 1"/>
          <p:cNvSpPr>
            <a:spLocks noGrp="1" noChangeArrowheads="1"/>
          </p:cNvSpPr>
          <p:nvPr>
            <p:ph type="body" sz="quarter" idx="10"/>
          </p:nvPr>
        </p:nvSpPr>
        <p:spPr bwMode="auto">
          <a:xfrm>
            <a:off x="389437" y="2793062"/>
            <a:ext cx="7063472" cy="9002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p>
            <a:pPr marL="0" defTabSz="685800" eaLnBrk="0" fontAlgn="base" hangingPunct="0">
              <a:lnSpc>
                <a:spcPct val="100000"/>
              </a:lnSpc>
              <a:spcBef>
                <a:spcPct val="0"/>
              </a:spcBef>
              <a:spcAft>
                <a:spcPct val="0"/>
              </a:spcAft>
              <a:buSzTx/>
            </a:pPr>
            <a:r>
              <a:rPr lang="en-US" sz="1800" dirty="0">
                <a:solidFill>
                  <a:srgbClr val="000000"/>
                </a:solidFill>
                <a:latin typeface="Courier New" panose="02070309020205020404" pitchFamily="49" charset="0"/>
                <a:cs typeface="Courier New" panose="02070309020205020404" pitchFamily="49" charset="0"/>
              </a:rPr>
              <a:t>blob </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 </a:t>
            </a:r>
            <a:r>
              <a:rPr lang="en-US" sz="1800" dirty="0" err="1">
                <a:solidFill>
                  <a:srgbClr val="000000"/>
                </a:solidFill>
                <a:latin typeface="Courier New" panose="02070309020205020404" pitchFamily="49" charset="0"/>
                <a:cs typeface="Courier New" panose="02070309020205020404" pitchFamily="49" charset="0"/>
              </a:rPr>
              <a:t>blob_service</a:t>
            </a:r>
            <a:r>
              <a:rPr lang="en-US" sz="1800" dirty="0" err="1">
                <a:solidFill>
                  <a:srgbClr val="666600"/>
                </a:solidFill>
                <a:latin typeface="Courier New" panose="02070309020205020404" pitchFamily="49" charset="0"/>
                <a:cs typeface="Courier New" panose="02070309020205020404" pitchFamily="49" charset="0"/>
              </a:rPr>
              <a:t>.</a:t>
            </a:r>
            <a:r>
              <a:rPr lang="en-US" sz="1800" dirty="0" err="1">
                <a:solidFill>
                  <a:srgbClr val="000000"/>
                </a:solidFill>
                <a:latin typeface="Courier New" panose="02070309020205020404" pitchFamily="49" charset="0"/>
                <a:cs typeface="Courier New" panose="02070309020205020404" pitchFamily="49" charset="0"/>
              </a:rPr>
              <a:t>get_blob</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8800"/>
                </a:solidFill>
                <a:latin typeface="Courier New" panose="02070309020205020404" pitchFamily="49" charset="0"/>
                <a:cs typeface="Courier New" panose="02070309020205020404" pitchFamily="49" charset="0"/>
              </a:rPr>
              <a:t>'</a:t>
            </a:r>
            <a:r>
              <a:rPr lang="en-US" sz="1800" dirty="0" err="1">
                <a:solidFill>
                  <a:srgbClr val="008800"/>
                </a:solidFill>
                <a:latin typeface="Courier New" panose="02070309020205020404" pitchFamily="49" charset="0"/>
                <a:cs typeface="Courier New" panose="02070309020205020404" pitchFamily="49" charset="0"/>
              </a:rPr>
              <a:t>mycontainer</a:t>
            </a:r>
            <a:r>
              <a:rPr lang="en-US" sz="1800" dirty="0">
                <a:solidFill>
                  <a:srgbClr val="008800"/>
                </a:solidFill>
                <a:latin typeface="Courier New" panose="02070309020205020404" pitchFamily="49" charset="0"/>
                <a:cs typeface="Courier New" panose="02070309020205020404" pitchFamily="49" charset="0"/>
              </a:rPr>
              <a:t>'</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 </a:t>
            </a:r>
            <a:r>
              <a:rPr lang="en-US" sz="1800" dirty="0">
                <a:solidFill>
                  <a:srgbClr val="008800"/>
                </a:solidFill>
                <a:latin typeface="Courier New" panose="02070309020205020404" pitchFamily="49" charset="0"/>
                <a:cs typeface="Courier New" panose="02070309020205020404" pitchFamily="49" charset="0"/>
              </a:rPr>
              <a:t>'</a:t>
            </a:r>
            <a:r>
              <a:rPr lang="en-US" sz="1800" dirty="0" err="1">
                <a:solidFill>
                  <a:srgbClr val="008800"/>
                </a:solidFill>
                <a:latin typeface="Courier New" panose="02070309020205020404" pitchFamily="49" charset="0"/>
                <a:cs typeface="Courier New" panose="02070309020205020404" pitchFamily="49" charset="0"/>
              </a:rPr>
              <a:t>myblob</a:t>
            </a:r>
            <a:r>
              <a:rPr lang="en-US" sz="1800" dirty="0">
                <a:solidFill>
                  <a:srgbClr val="008800"/>
                </a:solidFill>
                <a:latin typeface="Courier New" panose="02070309020205020404" pitchFamily="49" charset="0"/>
                <a:cs typeface="Courier New" panose="02070309020205020404" pitchFamily="49" charset="0"/>
              </a:rPr>
              <a:t>'</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 </a:t>
            </a:r>
          </a:p>
          <a:p>
            <a:pPr marL="0" defTabSz="685800" eaLnBrk="0" fontAlgn="base" hangingPunct="0">
              <a:lnSpc>
                <a:spcPct val="100000"/>
              </a:lnSpc>
              <a:spcBef>
                <a:spcPct val="0"/>
              </a:spcBef>
              <a:spcAft>
                <a:spcPct val="0"/>
              </a:spcAft>
              <a:buSzTx/>
            </a:pPr>
            <a:r>
              <a:rPr lang="en-US" sz="1800" dirty="0">
                <a:solidFill>
                  <a:srgbClr val="000088"/>
                </a:solidFill>
                <a:latin typeface="Courier New" panose="02070309020205020404" pitchFamily="49" charset="0"/>
                <a:cs typeface="Courier New" panose="02070309020205020404" pitchFamily="49" charset="0"/>
              </a:rPr>
              <a:t>with</a:t>
            </a:r>
            <a:r>
              <a:rPr lang="en-US" sz="1800" dirty="0">
                <a:solidFill>
                  <a:srgbClr val="000000"/>
                </a:solidFill>
                <a:latin typeface="Courier New" panose="02070309020205020404" pitchFamily="49" charset="0"/>
                <a:cs typeface="Courier New" panose="02070309020205020404" pitchFamily="49" charset="0"/>
              </a:rPr>
              <a:t> open</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r</a:t>
            </a:r>
            <a:r>
              <a:rPr lang="en-US" sz="1800" dirty="0">
                <a:solidFill>
                  <a:srgbClr val="008800"/>
                </a:solidFill>
                <a:latin typeface="Courier New" panose="02070309020205020404" pitchFamily="49" charset="0"/>
                <a:cs typeface="Courier New" panose="02070309020205020404" pitchFamily="49" charset="0"/>
              </a:rPr>
              <a:t>'out-task1.txt'</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 </a:t>
            </a:r>
            <a:r>
              <a:rPr lang="en-US" sz="1800" dirty="0">
                <a:solidFill>
                  <a:srgbClr val="008800"/>
                </a:solidFill>
                <a:latin typeface="Courier New" panose="02070309020205020404" pitchFamily="49" charset="0"/>
                <a:cs typeface="Courier New" panose="02070309020205020404" pitchFamily="49" charset="0"/>
              </a:rPr>
              <a:t>'w'</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 </a:t>
            </a:r>
            <a:r>
              <a:rPr lang="en-US" sz="1800" dirty="0">
                <a:solidFill>
                  <a:srgbClr val="000088"/>
                </a:solidFill>
                <a:latin typeface="Courier New" panose="02070309020205020404" pitchFamily="49" charset="0"/>
                <a:cs typeface="Courier New" panose="02070309020205020404" pitchFamily="49" charset="0"/>
              </a:rPr>
              <a:t>as</a:t>
            </a:r>
            <a:r>
              <a:rPr lang="en-US" sz="1800" dirty="0">
                <a:solidFill>
                  <a:srgbClr val="000000"/>
                </a:solidFill>
                <a:latin typeface="Courier New" panose="02070309020205020404" pitchFamily="49" charset="0"/>
                <a:cs typeface="Courier New" panose="02070309020205020404" pitchFamily="49" charset="0"/>
              </a:rPr>
              <a:t> f</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 </a:t>
            </a:r>
          </a:p>
          <a:p>
            <a:pPr marL="0" defTabSz="685800" eaLnBrk="0" fontAlgn="base" hangingPunct="0">
              <a:lnSpc>
                <a:spcPct val="100000"/>
              </a:lnSpc>
              <a:spcBef>
                <a:spcPct val="0"/>
              </a:spcBef>
              <a:spcAft>
                <a:spcPct val="0"/>
              </a:spcAft>
              <a:buSzTx/>
            </a:pPr>
            <a:r>
              <a:rPr lang="en-US" sz="1800" dirty="0">
                <a:solidFill>
                  <a:srgbClr val="000000"/>
                </a:solidFill>
                <a:latin typeface="Courier New" panose="02070309020205020404" pitchFamily="49" charset="0"/>
                <a:cs typeface="Courier New" panose="02070309020205020404" pitchFamily="49" charset="0"/>
              </a:rPr>
              <a:t>	</a:t>
            </a:r>
            <a:r>
              <a:rPr lang="en-US" sz="1800" dirty="0" err="1">
                <a:solidFill>
                  <a:srgbClr val="000000"/>
                </a:solidFill>
                <a:latin typeface="Courier New" panose="02070309020205020404" pitchFamily="49" charset="0"/>
                <a:cs typeface="Courier New" panose="02070309020205020404" pitchFamily="49" charset="0"/>
              </a:rPr>
              <a:t>f</a:t>
            </a:r>
            <a:r>
              <a:rPr lang="en-US" sz="1800" dirty="0" err="1">
                <a:solidFill>
                  <a:srgbClr val="666600"/>
                </a:solidFill>
                <a:latin typeface="Courier New" panose="02070309020205020404" pitchFamily="49" charset="0"/>
                <a:cs typeface="Courier New" panose="02070309020205020404" pitchFamily="49" charset="0"/>
              </a:rPr>
              <a:t>.</a:t>
            </a:r>
            <a:r>
              <a:rPr lang="en-US" sz="1800" dirty="0" err="1">
                <a:solidFill>
                  <a:srgbClr val="000000"/>
                </a:solidFill>
                <a:latin typeface="Courier New" panose="02070309020205020404" pitchFamily="49" charset="0"/>
                <a:cs typeface="Courier New" panose="02070309020205020404" pitchFamily="49" charset="0"/>
              </a:rPr>
              <a:t>write</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blob</a:t>
            </a:r>
            <a:r>
              <a:rPr lang="en-US" sz="1800" dirty="0">
                <a:solidFill>
                  <a:srgbClr val="666600"/>
                </a:solidFill>
                <a:latin typeface="Courier New" panose="02070309020205020404" pitchFamily="49" charset="0"/>
                <a:cs typeface="Courier New" panose="02070309020205020404" pitchFamily="49" charset="0"/>
              </a:rPr>
              <a:t>)</a:t>
            </a:r>
            <a:r>
              <a:rPr lang="en-US" sz="1800" dirty="0">
                <a:solidFill>
                  <a:schemeClr val="tx1"/>
                </a:solidFill>
              </a:rPr>
              <a:t> </a:t>
            </a:r>
            <a:endParaRPr 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390526" y="1943100"/>
            <a:ext cx="8361760" cy="3267561"/>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1800" dirty="0"/>
              <a:t>Use short time periods and re-issue</a:t>
            </a:r>
          </a:p>
          <a:p>
            <a:pPr lvl="1"/>
            <a:r>
              <a:rPr lang="en-NZ" sz="1800" dirty="0"/>
              <a:t>Use container level policy that can be deleted</a:t>
            </a:r>
          </a:p>
          <a:p>
            <a:pPr lvl="1"/>
            <a:endParaRPr lang="en-NZ" sz="1800" dirty="0"/>
          </a:p>
          <a:p>
            <a:r>
              <a:rPr lang="en-NZ" dirty="0">
                <a:solidFill>
                  <a:schemeClr val="accent2">
                    <a:alpha val="99000"/>
                  </a:schemeClr>
                </a:solidFill>
              </a:rPr>
              <a:t>Two broad approaches</a:t>
            </a:r>
          </a:p>
          <a:p>
            <a:pPr lvl="1"/>
            <a:r>
              <a:rPr lang="en-NZ" sz="1800" dirty="0"/>
              <a:t>Ad-hoc</a:t>
            </a:r>
          </a:p>
          <a:p>
            <a:pPr lvl="1"/>
            <a:r>
              <a:rPr lang="en-NZ" sz="1800" dirty="0"/>
              <a:t>Policy based</a:t>
            </a:r>
          </a:p>
        </p:txBody>
      </p:sp>
      <p:sp>
        <p:nvSpPr>
          <p:cNvPr id="4" name="Freeform 154"/>
          <p:cNvSpPr>
            <a:spLocks noEditPoints="1"/>
          </p:cNvSpPr>
          <p:nvPr/>
        </p:nvSpPr>
        <p:spPr bwMode="black">
          <a:xfrm>
            <a:off x="5758390" y="3368791"/>
            <a:ext cx="2147936" cy="2147375"/>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390526" y="1943100"/>
            <a:ext cx="8361760" cy="2090829"/>
          </a:xfrm>
        </p:spPr>
        <p:txBody>
          <a:bodyPr/>
          <a:lstStyle/>
          <a:p>
            <a:r>
              <a:rPr lang="en-NZ" sz="2400" dirty="0">
                <a:solidFill>
                  <a:schemeClr val="accent2">
                    <a:alpha val="99000"/>
                  </a:schemeClr>
                </a:solidFill>
              </a:rPr>
              <a:t>Create Short Dated Shared Access Signature</a:t>
            </a:r>
          </a:p>
          <a:p>
            <a:pPr lvl="1"/>
            <a:r>
              <a:rPr lang="en-US" dirty="0" err="1"/>
              <a:t>Signedresource</a:t>
            </a:r>
            <a:r>
              <a:rPr lang="en-US" dirty="0"/>
              <a:t> </a:t>
            </a:r>
            <a:r>
              <a:rPr lang="en-NZ" dirty="0"/>
              <a:t>Blob or Container</a:t>
            </a:r>
          </a:p>
          <a:p>
            <a:pPr lvl="1"/>
            <a:r>
              <a:rPr lang="en-US" dirty="0" err="1"/>
              <a:t>AccessPolicy</a:t>
            </a:r>
            <a:r>
              <a:rPr lang="en-US" dirty="0"/>
              <a:t> </a:t>
            </a:r>
            <a:r>
              <a:rPr lang="en-NZ" dirty="0"/>
              <a:t>Start, Expiry and Permissions</a:t>
            </a:r>
          </a:p>
          <a:p>
            <a:pPr lvl="1"/>
            <a:r>
              <a:rPr lang="en-US" dirty="0"/>
              <a:t>Signature </a:t>
            </a:r>
            <a:r>
              <a:rPr lang="en-NZ" dirty="0"/>
              <a:t>HMAC-SHA256 of above fields</a:t>
            </a:r>
          </a:p>
          <a:p>
            <a:pPr lvl="1"/>
            <a:endParaRPr lang="en-NZ" dirty="0" smtClean="0"/>
          </a:p>
          <a:p>
            <a:r>
              <a:rPr lang="en-NZ" sz="2400" dirty="0">
                <a:solidFill>
                  <a:schemeClr val="accent2">
                    <a:alpha val="99000"/>
                  </a:schemeClr>
                </a:solidFill>
              </a:rPr>
              <a:t>Use case</a:t>
            </a:r>
          </a:p>
          <a:p>
            <a:pPr lvl="1"/>
            <a:r>
              <a:rPr lang="en-NZ" dirty="0"/>
              <a:t>Single use URLs</a:t>
            </a:r>
          </a:p>
          <a:p>
            <a:pPr lvl="1"/>
            <a:r>
              <a:rPr lang="en-NZ" dirty="0"/>
              <a:t>E.g. Provide URL to Silverlight client to upload to container </a:t>
            </a:r>
          </a:p>
        </p:txBody>
      </p:sp>
      <p:sp>
        <p:nvSpPr>
          <p:cNvPr id="5" name="Rectangle 4"/>
          <p:cNvSpPr/>
          <p:nvPr/>
        </p:nvSpPr>
        <p:spPr bwMode="auto">
          <a:xfrm>
            <a:off x="1607667" y="4431220"/>
            <a:ext cx="6402833" cy="783731"/>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r>
              <a:rPr lang="en-NZ" sz="1500" spc="-38" dirty="0">
                <a:solidFill>
                  <a:srgbClr val="8CC600">
                    <a:alpha val="99000"/>
                  </a:srgbClr>
                </a:solidFill>
              </a:rPr>
              <a:t>http://...blob.../pics/image.jpg?</a:t>
            </a:r>
            <a:br>
              <a:rPr lang="en-NZ" sz="1500" spc="-38" dirty="0">
                <a:solidFill>
                  <a:srgbClr val="8CC600">
                    <a:alpha val="99000"/>
                  </a:srgbClr>
                </a:solidFill>
              </a:rPr>
            </a:br>
            <a:r>
              <a:rPr lang="en-NZ" sz="1500" spc="-38" dirty="0">
                <a:solidFill>
                  <a:srgbClr val="8CC600">
                    <a:alpha val="99000"/>
                  </a:srgbClr>
                </a:solidFill>
              </a:rPr>
              <a:t>sr=c&amp;st=2009-02-09T08:20Z&amp;se=2009-02-10T08:30Z&amp;sp=w</a:t>
            </a:r>
            <a:br>
              <a:rPr lang="en-NZ" sz="1500" spc="-38" dirty="0">
                <a:solidFill>
                  <a:srgbClr val="8CC600">
                    <a:alpha val="99000"/>
                  </a:srgbClr>
                </a:solidFill>
              </a:rPr>
            </a:br>
            <a:r>
              <a:rPr lang="en-NZ" sz="1500" spc="-38" dirty="0">
                <a:solidFill>
                  <a:srgbClr val="8CC600">
                    <a:alpha val="99000"/>
                  </a:srgbClr>
                </a:solidFill>
              </a:rPr>
              <a:t>&amp;sig= dD80ihBh5jfNpymO5Hg1IdiJIEvHcJpCMiCMnN%2fRnbI%3d</a:t>
            </a:r>
            <a:endParaRPr lang="en-US" sz="1500" spc="-38" dirty="0">
              <a:solidFill>
                <a:srgbClr val="8CC600">
                  <a:alpha val="99000"/>
                </a:srgbClr>
              </a:solidFill>
            </a:endParaRPr>
          </a:p>
        </p:txBody>
      </p:sp>
      <p:sp>
        <p:nvSpPr>
          <p:cNvPr id="6" name="Down Arrow 5"/>
          <p:cNvSpPr/>
          <p:nvPr/>
        </p:nvSpPr>
        <p:spPr bwMode="auto">
          <a:xfrm rot="10800000" flipV="1">
            <a:off x="2465782" y="4286265"/>
            <a:ext cx="343139" cy="447533"/>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7" name="Down Arrow 6"/>
          <p:cNvSpPr/>
          <p:nvPr/>
        </p:nvSpPr>
        <p:spPr bwMode="auto">
          <a:xfrm rot="10800000" flipV="1">
            <a:off x="3697103" y="4286265"/>
            <a:ext cx="343139" cy="447533"/>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8" name="Down Arrow 7"/>
          <p:cNvSpPr/>
          <p:nvPr/>
        </p:nvSpPr>
        <p:spPr bwMode="auto">
          <a:xfrm rot="10800000" flipV="1">
            <a:off x="5489039" y="4286265"/>
            <a:ext cx="343139" cy="447533"/>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9" name="Down Arrow 8"/>
          <p:cNvSpPr/>
          <p:nvPr/>
        </p:nvSpPr>
        <p:spPr bwMode="auto">
          <a:xfrm rot="10800000" flipV="1">
            <a:off x="6929119" y="4286266"/>
            <a:ext cx="343139" cy="447533"/>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11" name="Down Arrow 10"/>
          <p:cNvSpPr/>
          <p:nvPr/>
        </p:nvSpPr>
        <p:spPr bwMode="auto">
          <a:xfrm flipV="1">
            <a:off x="4433090" y="5192661"/>
            <a:ext cx="343139" cy="447533"/>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90526" y="1943099"/>
            <a:ext cx="8361760" cy="3053144"/>
          </a:xfrm>
        </p:spPr>
        <p:txBody>
          <a:bodyPr/>
          <a:lstStyle/>
          <a:p>
            <a:r>
              <a:rPr lang="en-NZ" sz="2700" dirty="0">
                <a:solidFill>
                  <a:schemeClr val="accent2">
                    <a:alpha val="99000"/>
                  </a:schemeClr>
                </a:solidFill>
              </a:rPr>
              <a:t>Create Container Level Policy</a:t>
            </a:r>
          </a:p>
          <a:p>
            <a:pPr lvl="1"/>
            <a:r>
              <a:rPr lang="en-US" dirty="0"/>
              <a:t> </a:t>
            </a:r>
            <a:r>
              <a:rPr lang="en-NZ" dirty="0"/>
              <a:t>Specify </a:t>
            </a:r>
            <a:r>
              <a:rPr lang="en-US" dirty="0" err="1"/>
              <a:t>StartTime</a:t>
            </a:r>
            <a:r>
              <a:rPr lang="en-US" dirty="0"/>
              <a:t>, </a:t>
            </a:r>
            <a:r>
              <a:rPr lang="en-US" dirty="0" err="1"/>
              <a:t>ExpiryTime</a:t>
            </a:r>
            <a:r>
              <a:rPr lang="en-US" dirty="0"/>
              <a:t>, Permissions</a:t>
            </a:r>
          </a:p>
          <a:p>
            <a:pPr lvl="1"/>
            <a:endParaRPr lang="en-NZ" dirty="0"/>
          </a:p>
          <a:p>
            <a:r>
              <a:rPr lang="en-NZ" sz="2700" dirty="0">
                <a:solidFill>
                  <a:schemeClr val="accent2">
                    <a:alpha val="99000"/>
                  </a:schemeClr>
                </a:solidFill>
              </a:rPr>
              <a:t>Create Shared Access Signature URL</a:t>
            </a:r>
          </a:p>
          <a:p>
            <a:pPr lvl="1"/>
            <a:r>
              <a:rPr lang="en-US" dirty="0" err="1"/>
              <a:t>Signedresource</a:t>
            </a:r>
            <a:r>
              <a:rPr lang="en-US" dirty="0"/>
              <a:t> </a:t>
            </a:r>
            <a:r>
              <a:rPr lang="en-NZ" dirty="0"/>
              <a:t>Blob or Container</a:t>
            </a:r>
          </a:p>
          <a:p>
            <a:pPr lvl="1"/>
            <a:r>
              <a:rPr lang="en-US" dirty="0" err="1"/>
              <a:t>Signedidentifier</a:t>
            </a:r>
            <a:r>
              <a:rPr lang="en-US" dirty="0"/>
              <a:t> </a:t>
            </a:r>
            <a:r>
              <a:rPr lang="en-NZ" dirty="0"/>
              <a:t>Optional pointer to container policy</a:t>
            </a:r>
          </a:p>
          <a:p>
            <a:pPr lvl="1"/>
            <a:r>
              <a:rPr lang="en-US" dirty="0"/>
              <a:t>Signature </a:t>
            </a:r>
            <a:r>
              <a:rPr lang="en-NZ" dirty="0"/>
              <a:t>HMAC-SHA256 of above fields</a:t>
            </a:r>
          </a:p>
          <a:p>
            <a:pPr lvl="1"/>
            <a:endParaRPr lang="en-NZ" dirty="0">
              <a:solidFill>
                <a:schemeClr val="accent2">
                  <a:alpha val="99000"/>
                </a:schemeClr>
              </a:solidFill>
            </a:endParaRPr>
          </a:p>
          <a:p>
            <a:pPr lvl="1">
              <a:spcAft>
                <a:spcPts val="675"/>
              </a:spcAft>
            </a:pPr>
            <a:r>
              <a:rPr lang="en-NZ" sz="2700" spc="-75" dirty="0">
                <a:solidFill>
                  <a:schemeClr val="accent2">
                    <a:alpha val="99000"/>
                  </a:schemeClr>
                </a:solidFill>
                <a:latin typeface="Segoe UI Light" pitchFamily="34" charset="0"/>
              </a:rPr>
              <a:t>Use case</a:t>
            </a:r>
          </a:p>
          <a:p>
            <a:pPr lvl="1"/>
            <a:r>
              <a:rPr lang="en-NZ" dirty="0"/>
              <a:t>Providing revocable permissions to certain users/groups</a:t>
            </a:r>
          </a:p>
          <a:p>
            <a:pPr lvl="1"/>
            <a:r>
              <a:rPr lang="en-NZ" dirty="0"/>
              <a:t>To revoke: Delete or update container policy </a:t>
            </a:r>
          </a:p>
        </p:txBody>
      </p:sp>
      <p:sp>
        <p:nvSpPr>
          <p:cNvPr id="9" name="Rectangle 8"/>
          <p:cNvSpPr/>
          <p:nvPr/>
        </p:nvSpPr>
        <p:spPr bwMode="auto">
          <a:xfrm>
            <a:off x="4333450" y="3733736"/>
            <a:ext cx="4421216" cy="783731"/>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r>
              <a:rPr lang="en-NZ" sz="1200" spc="-38" dirty="0">
                <a:solidFill>
                  <a:srgbClr val="8CC600">
                    <a:alpha val="99000"/>
                  </a:srgbClr>
                </a:solidFill>
              </a:rPr>
              <a:t>http://...blob.../</a:t>
            </a:r>
            <a:r>
              <a:rPr lang="en-NZ" sz="1200" spc="-38" dirty="0" err="1">
                <a:solidFill>
                  <a:srgbClr val="8CC600">
                    <a:alpha val="99000"/>
                  </a:srgbClr>
                </a:solidFill>
              </a:rPr>
              <a:t>pics</a:t>
            </a:r>
            <a:r>
              <a:rPr lang="en-NZ" sz="1200" spc="-38" dirty="0">
                <a:solidFill>
                  <a:srgbClr val="8CC600">
                    <a:alpha val="99000"/>
                  </a:srgbClr>
                </a:solidFill>
              </a:rPr>
              <a:t>/image.jpg?</a:t>
            </a:r>
            <a:br>
              <a:rPr lang="en-NZ" sz="1200" spc="-38" dirty="0">
                <a:solidFill>
                  <a:srgbClr val="8CC600">
                    <a:alpha val="99000"/>
                  </a:srgbClr>
                </a:solidFill>
              </a:rPr>
            </a:br>
            <a:r>
              <a:rPr lang="en-NZ" sz="1200" spc="-38" dirty="0" err="1">
                <a:solidFill>
                  <a:srgbClr val="8CC600">
                    <a:alpha val="99000"/>
                  </a:srgbClr>
                </a:solidFill>
              </a:rPr>
              <a:t>sr</a:t>
            </a:r>
            <a:r>
              <a:rPr lang="en-NZ" sz="1200" spc="-38" dirty="0">
                <a:solidFill>
                  <a:srgbClr val="8CC600">
                    <a:alpha val="99000"/>
                  </a:srgbClr>
                </a:solidFill>
              </a:rPr>
              <a:t>=</a:t>
            </a:r>
            <a:r>
              <a:rPr lang="en-NZ" sz="1200" spc="-38" dirty="0" err="1">
                <a:solidFill>
                  <a:srgbClr val="8CC600">
                    <a:alpha val="99000"/>
                  </a:srgbClr>
                </a:solidFill>
              </a:rPr>
              <a:t>c&amp;si</a:t>
            </a:r>
            <a:r>
              <a:rPr lang="en-NZ" sz="1200" spc="-38" dirty="0">
                <a:solidFill>
                  <a:srgbClr val="8CC600">
                    <a:alpha val="99000"/>
                  </a:srgbClr>
                </a:solidFill>
              </a:rPr>
              <a:t>=MyUploadPolicyForUserID12345</a:t>
            </a:r>
            <a:br>
              <a:rPr lang="en-NZ" sz="1200" spc="-38" dirty="0">
                <a:solidFill>
                  <a:srgbClr val="8CC600">
                    <a:alpha val="99000"/>
                  </a:srgbClr>
                </a:solidFill>
              </a:rPr>
            </a:br>
            <a:r>
              <a:rPr lang="en-NZ" sz="1200" spc="-38"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5250156" y="3679079"/>
            <a:ext cx="301601" cy="381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8" name="Down Arrow 7"/>
          <p:cNvSpPr/>
          <p:nvPr/>
        </p:nvSpPr>
        <p:spPr bwMode="auto">
          <a:xfrm rot="10800000" flipV="1">
            <a:off x="6790137" y="3679079"/>
            <a:ext cx="301601" cy="381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
        <p:nvSpPr>
          <p:cNvPr id="11" name="Down Arrow 10"/>
          <p:cNvSpPr/>
          <p:nvPr/>
        </p:nvSpPr>
        <p:spPr bwMode="auto">
          <a:xfrm flipV="1">
            <a:off x="6149210" y="4413705"/>
            <a:ext cx="301601" cy="381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261895" y="3036055"/>
            <a:ext cx="7354980" cy="664797"/>
          </a:xfrm>
        </p:spPr>
        <p:txBody>
          <a:bodyPr/>
          <a:lstStyle/>
          <a:p>
            <a:r>
              <a:rPr lang="en-US" sz="2400" dirty="0" err="1">
                <a:solidFill>
                  <a:schemeClr val="bg2">
                    <a:lumMod val="50000"/>
                    <a:alpha val="99000"/>
                  </a:schemeClr>
                </a:solidFill>
              </a:rPr>
              <a:t>base_url</a:t>
            </a:r>
            <a:r>
              <a:rPr lang="en-US" sz="2400" dirty="0">
                <a:solidFill>
                  <a:schemeClr val="bg2">
                    <a:lumMod val="50000"/>
                    <a:alpha val="99000"/>
                  </a:schemeClr>
                </a:solidFill>
              </a:rPr>
              <a:t> = 'https://' + </a:t>
            </a:r>
            <a:r>
              <a:rPr lang="en-US" sz="2400" dirty="0" err="1">
                <a:solidFill>
                  <a:schemeClr val="bg2">
                    <a:lumMod val="50000"/>
                    <a:alpha val="99000"/>
                  </a:schemeClr>
                </a:solidFill>
              </a:rPr>
              <a:t>self.blob_service.account_name</a:t>
            </a:r>
            <a:r>
              <a:rPr lang="en-US" sz="2400" dirty="0">
                <a:solidFill>
                  <a:schemeClr val="bg2">
                    <a:lumMod val="50000"/>
                    <a:alpha val="99000"/>
                  </a:schemeClr>
                </a:solidFill>
              </a:rPr>
              <a:t> + '.blob.core.windows.net'</a:t>
            </a:r>
          </a:p>
        </p:txBody>
      </p:sp>
      <p:sp>
        <p:nvSpPr>
          <p:cNvPr id="4" name="Title 1"/>
          <p:cNvSpPr>
            <a:spLocks noGrp="1"/>
          </p:cNvSpPr>
          <p:nvPr>
            <p:ph type="title"/>
          </p:nvPr>
        </p:nvSpPr>
        <p:spPr>
          <a:xfrm>
            <a:off x="389436" y="1028701"/>
            <a:ext cx="8363938" cy="560923"/>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261895" y="3036055"/>
            <a:ext cx="7354980" cy="754566"/>
          </a:xfrm>
        </p:spPr>
        <p:txBody>
          <a:bodyPr/>
          <a:lstStyle/>
          <a:p>
            <a:r>
              <a:rPr lang="en-US" sz="2400" dirty="0" err="1">
                <a:solidFill>
                  <a:schemeClr val="bg2">
                    <a:lumMod val="50000"/>
                    <a:alpha val="99000"/>
                  </a:schemeClr>
                </a:solidFill>
              </a:rPr>
              <a:t>sas</a:t>
            </a:r>
            <a:r>
              <a:rPr lang="en-US" sz="2400" dirty="0">
                <a:solidFill>
                  <a:schemeClr val="bg2">
                    <a:lumMod val="50000"/>
                    <a:alpha val="99000"/>
                  </a:schemeClr>
                </a:solidFill>
              </a:rPr>
              <a:t> = </a:t>
            </a:r>
            <a:r>
              <a:rPr lang="en-US" sz="2400" dirty="0" err="1">
                <a:solidFill>
                  <a:schemeClr val="bg2">
                    <a:lumMod val="50000"/>
                    <a:alpha val="99000"/>
                  </a:schemeClr>
                </a:solidFill>
              </a:rPr>
              <a:t>SharedAccessSignature</a:t>
            </a:r>
            <a:r>
              <a:rPr lang="en-US" sz="2400" dirty="0">
                <a:solidFill>
                  <a:schemeClr val="bg2">
                    <a:lumMod val="50000"/>
                    <a:alpha val="99000"/>
                  </a:schemeClr>
                </a:solidFill>
              </a:rPr>
              <a:t>(</a:t>
            </a:r>
            <a:r>
              <a:rPr lang="en-US" sz="2400" dirty="0" err="1">
                <a:solidFill>
                  <a:schemeClr val="bg2">
                    <a:lumMod val="50000"/>
                    <a:alpha val="99000"/>
                  </a:schemeClr>
                </a:solidFill>
              </a:rPr>
              <a:t>account_name</a:t>
            </a:r>
            <a:r>
              <a:rPr lang="en-US" sz="2400" dirty="0">
                <a:solidFill>
                  <a:schemeClr val="bg2">
                    <a:lumMod val="50000"/>
                    <a:alpha val="99000"/>
                  </a:schemeClr>
                </a:solidFill>
              </a:rPr>
              <a:t>, </a:t>
            </a:r>
            <a:r>
              <a:rPr lang="en-US" sz="2400" dirty="0" err="1">
                <a:solidFill>
                  <a:schemeClr val="bg2">
                    <a:lumMod val="50000"/>
                    <a:alpha val="99000"/>
                  </a:schemeClr>
                </a:solidFill>
              </a:rPr>
              <a:t>account_key</a:t>
            </a:r>
            <a:r>
              <a:rPr lang="en-US" sz="2400" dirty="0">
                <a:solidFill>
                  <a:schemeClr val="bg2">
                    <a:lumMod val="50000"/>
                    <a:alpha val="99000"/>
                  </a:schemeClr>
                </a:solidFill>
              </a:rPr>
              <a:t>)</a:t>
            </a:r>
          </a:p>
          <a:p>
            <a:r>
              <a:rPr lang="en-US" sz="2400" dirty="0" err="1">
                <a:solidFill>
                  <a:schemeClr val="bg2">
                    <a:lumMod val="50000"/>
                    <a:alpha val="99000"/>
                  </a:schemeClr>
                </a:solidFill>
              </a:rPr>
              <a:t>sas.sign_request</a:t>
            </a:r>
            <a:r>
              <a:rPr lang="en-US" sz="2400" dirty="0">
                <a:solidFill>
                  <a:schemeClr val="bg2">
                    <a:lumMod val="50000"/>
                    <a:alpha val="99000"/>
                  </a:schemeClr>
                </a:solidFill>
              </a:rPr>
              <a:t>(</a:t>
            </a:r>
            <a:r>
              <a:rPr lang="en-US" sz="2400" dirty="0" err="1">
                <a:solidFill>
                  <a:schemeClr val="bg2">
                    <a:lumMod val="50000"/>
                    <a:alpha val="99000"/>
                  </a:schemeClr>
                </a:solidFill>
              </a:rPr>
              <a:t>wr</a:t>
            </a:r>
            <a:r>
              <a:rPr lang="en-US" sz="2400" dirty="0">
                <a:solidFill>
                  <a:schemeClr val="bg2">
                    <a:lumMod val="50000"/>
                    <a:alpha val="99000"/>
                  </a:schemeClr>
                </a:solidFill>
              </a:rPr>
              <a:t>)</a:t>
            </a:r>
          </a:p>
        </p:txBody>
      </p:sp>
      <p:sp>
        <p:nvSpPr>
          <p:cNvPr id="4" name="Title 1"/>
          <p:cNvSpPr>
            <a:spLocks noGrp="1"/>
          </p:cNvSpPr>
          <p:nvPr>
            <p:ph type="title"/>
          </p:nvPr>
        </p:nvSpPr>
        <p:spPr>
          <a:xfrm>
            <a:off x="389436" y="1028701"/>
            <a:ext cx="8363938" cy="560923"/>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191849" y="3155456"/>
            <a:ext cx="7678340" cy="747897"/>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607056" y="2326392"/>
            <a:ext cx="6145229" cy="3125471"/>
          </a:xfrm>
        </p:spPr>
        <p:txBody>
          <a:bodyPr/>
          <a:lstStyle/>
          <a:p>
            <a:pPr lvl="0"/>
            <a:r>
              <a:rPr lang="en-US" sz="2400" dirty="0"/>
              <a:t>Storage in the cloud – </a:t>
            </a:r>
            <a:r>
              <a:rPr lang="en-US" sz="2400" dirty="0" err="1"/>
              <a:t>RESTful</a:t>
            </a:r>
            <a:r>
              <a:rPr lang="en-US" sz="2400" dirty="0"/>
              <a:t> Web Services</a:t>
            </a:r>
          </a:p>
          <a:p>
            <a:r>
              <a:rPr lang="en-US" sz="2400" dirty="0"/>
              <a:t>Windows Azure Storage Account</a:t>
            </a:r>
          </a:p>
          <a:p>
            <a:r>
              <a:rPr lang="en-US" sz="2400" dirty="0"/>
              <a:t>Security and reliability</a:t>
            </a:r>
          </a:p>
          <a:p>
            <a:r>
              <a:rPr lang="en-US" sz="2400" dirty="0"/>
              <a:t>Windows Azure Storage Abstractions</a:t>
            </a:r>
          </a:p>
          <a:p>
            <a:r>
              <a:rPr lang="en-US" sz="2400" dirty="0"/>
              <a:t>Blobs, Drives, Tables, Queues</a:t>
            </a:r>
          </a:p>
          <a:p>
            <a:r>
              <a:rPr lang="en-US" sz="2400" dirty="0"/>
              <a:t>Blob details, Table details</a:t>
            </a:r>
          </a:p>
        </p:txBody>
      </p:sp>
    </p:spTree>
    <p:extLst>
      <p:ext uri="{BB962C8B-B14F-4D97-AF65-F5344CB8AC3E}">
        <p14:creationId xmlns:p14="http://schemas.microsoft.com/office/powerpoint/2010/main" val="369615582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4962552" y="4453666"/>
            <a:ext cx="1810915" cy="1213757"/>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t" anchorCtr="0" compatLnSpc="1">
            <a:prstTxWarp prst="textNoShape">
              <a:avLst/>
            </a:prstTxWarp>
          </a:bodyPr>
          <a:lstStyle/>
          <a:p>
            <a:pPr algn="ctr" defTabSz="685341" fontAlgn="base">
              <a:spcBef>
                <a:spcPct val="0"/>
              </a:spcBef>
              <a:spcAft>
                <a:spcPct val="0"/>
              </a:spcAft>
            </a:pPr>
            <a:endParaRPr lang="en-US"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4801791" y="5033932"/>
            <a:ext cx="948246" cy="325428"/>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r>
              <a:rPr lang="en-US" sz="105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389436" y="1943100"/>
            <a:ext cx="8363938" cy="415499"/>
          </a:xfrm>
        </p:spPr>
        <p:txBody>
          <a:bodyPr/>
          <a:lstStyle/>
          <a:p>
            <a:r>
              <a:rPr lang="en-US" dirty="0" smtClean="0"/>
              <a:t>Uploading a large blob</a:t>
            </a:r>
            <a:endParaRPr lang="en-US" dirty="0"/>
          </a:p>
        </p:txBody>
      </p:sp>
      <p:sp>
        <p:nvSpPr>
          <p:cNvPr id="45" name="Rectangle 44"/>
          <p:cNvSpPr/>
          <p:nvPr/>
        </p:nvSpPr>
        <p:spPr>
          <a:xfrm>
            <a:off x="1640607" y="2786550"/>
            <a:ext cx="2457450" cy="40005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r>
              <a:rPr lang="en-US" dirty="0">
                <a:solidFill>
                  <a:srgbClr val="FFFFFF">
                    <a:alpha val="99000"/>
                  </a:srgbClr>
                </a:solidFill>
              </a:rPr>
              <a:t>10 GB Movie</a:t>
            </a:r>
          </a:p>
        </p:txBody>
      </p:sp>
      <p:sp>
        <p:nvSpPr>
          <p:cNvPr id="63" name="Rectangle 62"/>
          <p:cNvSpPr/>
          <p:nvPr/>
        </p:nvSpPr>
        <p:spPr>
          <a:xfrm>
            <a:off x="1367538" y="2786550"/>
            <a:ext cx="171450" cy="40005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grpSp>
        <p:nvGrpSpPr>
          <p:cNvPr id="64" name="Group 38"/>
          <p:cNvGrpSpPr/>
          <p:nvPr/>
        </p:nvGrpSpPr>
        <p:grpSpPr>
          <a:xfrm>
            <a:off x="1288957" y="3272381"/>
            <a:ext cx="3118069" cy="842419"/>
            <a:chOff x="830818" y="2899503"/>
            <a:chExt cx="4157425" cy="1123226"/>
          </a:xfrm>
        </p:grpSpPr>
        <p:sp>
          <p:nvSpPr>
            <p:cNvPr id="65" name="TextBox 64"/>
            <p:cNvSpPr txBox="1"/>
            <p:nvPr/>
          </p:nvSpPr>
          <p:spPr>
            <a:xfrm>
              <a:off x="830818" y="2899503"/>
              <a:ext cx="492443" cy="1072088"/>
            </a:xfrm>
            <a:prstGeom prst="rect">
              <a:avLst/>
            </a:prstGeom>
            <a:noFill/>
          </p:spPr>
          <p:txBody>
            <a:bodyPr vert="vert270" wrap="none" rtlCol="0">
              <a:spAutoFit/>
            </a:bodyPr>
            <a:lstStyle/>
            <a:p>
              <a:pPr defTabSz="914240"/>
              <a:r>
                <a:rPr lang="en-US" sz="1200" b="1" dirty="0">
                  <a:solidFill>
                    <a:srgbClr val="595959">
                      <a:alpha val="99000"/>
                    </a:srgbClr>
                  </a:solidFill>
                </a:rPr>
                <a:t>Block Id 1</a:t>
              </a:r>
            </a:p>
          </p:txBody>
        </p:sp>
        <p:sp>
          <p:nvSpPr>
            <p:cNvPr id="66" name="TextBox 65"/>
            <p:cNvSpPr txBox="1"/>
            <p:nvPr/>
          </p:nvSpPr>
          <p:spPr>
            <a:xfrm>
              <a:off x="1126093" y="2899503"/>
              <a:ext cx="492443" cy="1072089"/>
            </a:xfrm>
            <a:prstGeom prst="rect">
              <a:avLst/>
            </a:prstGeom>
            <a:noFill/>
          </p:spPr>
          <p:txBody>
            <a:bodyPr vert="vert270" wrap="none" rtlCol="0">
              <a:spAutoFit/>
            </a:bodyPr>
            <a:lstStyle/>
            <a:p>
              <a:pPr defTabSz="914240"/>
              <a:r>
                <a:rPr lang="en-US" sz="1200" b="1" dirty="0">
                  <a:solidFill>
                    <a:srgbClr val="595959">
                      <a:alpha val="99000"/>
                    </a:srgbClr>
                  </a:solidFill>
                </a:rPr>
                <a:t>Block Id 2</a:t>
              </a:r>
            </a:p>
          </p:txBody>
        </p:sp>
        <p:sp>
          <p:nvSpPr>
            <p:cNvPr id="67" name="TextBox 66"/>
            <p:cNvSpPr txBox="1"/>
            <p:nvPr/>
          </p:nvSpPr>
          <p:spPr>
            <a:xfrm>
              <a:off x="1459469" y="2899503"/>
              <a:ext cx="492443" cy="1072089"/>
            </a:xfrm>
            <a:prstGeom prst="rect">
              <a:avLst/>
            </a:prstGeom>
            <a:noFill/>
          </p:spPr>
          <p:txBody>
            <a:bodyPr vert="vert270" wrap="none" rtlCol="0">
              <a:spAutoFit/>
            </a:bodyPr>
            <a:lstStyle/>
            <a:p>
              <a:pPr defTabSz="914240"/>
              <a:r>
                <a:rPr lang="en-US" sz="1200" b="1" dirty="0">
                  <a:solidFill>
                    <a:srgbClr val="595959">
                      <a:alpha val="99000"/>
                    </a:srgbClr>
                  </a:solidFill>
                </a:rPr>
                <a:t>Block Id 3</a:t>
              </a:r>
            </a:p>
          </p:txBody>
        </p:sp>
        <p:sp>
          <p:nvSpPr>
            <p:cNvPr id="68" name="TextBox 67"/>
            <p:cNvSpPr txBox="1"/>
            <p:nvPr/>
          </p:nvSpPr>
          <p:spPr>
            <a:xfrm>
              <a:off x="4495800" y="2905755"/>
              <a:ext cx="492443" cy="1116974"/>
            </a:xfrm>
            <a:prstGeom prst="rect">
              <a:avLst/>
            </a:prstGeom>
            <a:noFill/>
          </p:spPr>
          <p:txBody>
            <a:bodyPr vert="vert270" wrap="none" rtlCol="0">
              <a:spAutoFit/>
            </a:bodyPr>
            <a:lstStyle/>
            <a:p>
              <a:pPr defTabSz="914240"/>
              <a:r>
                <a:rPr lang="en-US" sz="12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4405312" y="1941910"/>
            <a:ext cx="3081338" cy="246454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37160" tIns="34287" rIns="68574" bIns="274320" numCol="1" rtlCol="0" anchor="b" anchorCtr="0" compatLnSpc="1">
            <a:prstTxWarp prst="textNoShape">
              <a:avLst/>
            </a:prstTxWarp>
          </a:bodyPr>
          <a:lstStyle/>
          <a:p>
            <a:pPr defTabSz="685546" fontAlgn="base">
              <a:spcBef>
                <a:spcPct val="0"/>
              </a:spcBef>
              <a:spcAft>
                <a:spcPct val="0"/>
              </a:spcAft>
            </a:pPr>
            <a:r>
              <a:rPr lang="en-US" sz="1125" dirty="0">
                <a:solidFill>
                  <a:srgbClr val="595959">
                    <a:alpha val="99000"/>
                  </a:srgbClr>
                </a:solidFill>
              </a:rPr>
              <a:t>blobName = “TheBlob.wmv”;</a:t>
            </a:r>
          </a:p>
          <a:p>
            <a:pPr defTabSz="685546" fontAlgn="base">
              <a:spcBef>
                <a:spcPct val="0"/>
              </a:spcBef>
              <a:spcAft>
                <a:spcPct val="0"/>
              </a:spcAft>
            </a:pPr>
            <a:r>
              <a:rPr lang="en-US" sz="1125" dirty="0">
                <a:solidFill>
                  <a:srgbClr val="595959">
                    <a:alpha val="99000"/>
                  </a:srgbClr>
                </a:solidFill>
              </a:rPr>
              <a:t>PutBlock(blobName, blockId1, block1Bits);</a:t>
            </a:r>
          </a:p>
          <a:p>
            <a:pPr defTabSz="685546" fontAlgn="base">
              <a:spcBef>
                <a:spcPct val="0"/>
              </a:spcBef>
              <a:spcAft>
                <a:spcPct val="0"/>
              </a:spcAft>
            </a:pPr>
            <a:r>
              <a:rPr lang="en-US" sz="1125" dirty="0">
                <a:solidFill>
                  <a:srgbClr val="595959">
                    <a:alpha val="99000"/>
                  </a:srgbClr>
                </a:solidFill>
              </a:rPr>
              <a:t>PutBlock(blobName, blockId2, block2Bits);</a:t>
            </a:r>
          </a:p>
          <a:p>
            <a:pPr defTabSz="685546" fontAlgn="base">
              <a:spcBef>
                <a:spcPct val="0"/>
              </a:spcBef>
              <a:spcAft>
                <a:spcPct val="0"/>
              </a:spcAft>
            </a:pPr>
            <a:r>
              <a:rPr lang="en-US" sz="1125" dirty="0">
                <a:solidFill>
                  <a:srgbClr val="595959">
                    <a:alpha val="99000"/>
                  </a:srgbClr>
                </a:solidFill>
              </a:rPr>
              <a:t>…………</a:t>
            </a:r>
          </a:p>
          <a:p>
            <a:pPr defTabSz="685546" fontAlgn="base">
              <a:spcBef>
                <a:spcPct val="0"/>
              </a:spcBef>
              <a:spcAft>
                <a:spcPct val="0"/>
              </a:spcAft>
            </a:pPr>
            <a:r>
              <a:rPr lang="en-US" sz="1125" dirty="0">
                <a:solidFill>
                  <a:srgbClr val="595959">
                    <a:alpha val="99000"/>
                  </a:srgbClr>
                </a:solidFill>
              </a:rPr>
              <a:t>PutBlock(blobName, blockIdN, blockNBits);</a:t>
            </a:r>
          </a:p>
          <a:p>
            <a:pPr defTabSz="685546" fontAlgn="base">
              <a:spcBef>
                <a:spcPct val="0"/>
              </a:spcBef>
              <a:spcAft>
                <a:spcPct val="0"/>
              </a:spcAft>
            </a:pPr>
            <a:r>
              <a:rPr lang="en-US" sz="1125" b="1" dirty="0">
                <a:solidFill>
                  <a:srgbClr val="595959">
                    <a:alpha val="99000"/>
                  </a:srgbClr>
                </a:solidFill>
              </a:rPr>
              <a:t>PutBlockList(blobName,</a:t>
            </a:r>
          </a:p>
          <a:p>
            <a:pPr defTabSz="685546" fontAlgn="base">
              <a:spcBef>
                <a:spcPct val="0"/>
              </a:spcBef>
              <a:spcAft>
                <a:spcPct val="0"/>
              </a:spcAft>
            </a:pPr>
            <a:r>
              <a:rPr lang="en-US" sz="1125" b="1" dirty="0">
                <a:solidFill>
                  <a:srgbClr val="595959">
                    <a:alpha val="99000"/>
                  </a:srgbClr>
                </a:solidFill>
              </a:rPr>
              <a:t>	       blockId1,…,blockIdN);</a:t>
            </a:r>
          </a:p>
        </p:txBody>
      </p:sp>
      <p:sp>
        <p:nvSpPr>
          <p:cNvPr id="71" name="Rectangle 70"/>
          <p:cNvSpPr/>
          <p:nvPr/>
        </p:nvSpPr>
        <p:spPr>
          <a:xfrm>
            <a:off x="1631857" y="2786550"/>
            <a:ext cx="171450" cy="40005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sp>
        <p:nvSpPr>
          <p:cNvPr id="72" name="Rectangle 71"/>
          <p:cNvSpPr/>
          <p:nvPr/>
        </p:nvSpPr>
        <p:spPr>
          <a:xfrm>
            <a:off x="1871101" y="2783633"/>
            <a:ext cx="374486" cy="40005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sp>
        <p:nvSpPr>
          <p:cNvPr id="73" name="Rectangle 72"/>
          <p:cNvSpPr/>
          <p:nvPr/>
        </p:nvSpPr>
        <p:spPr>
          <a:xfrm>
            <a:off x="4146457" y="2786550"/>
            <a:ext cx="171450" cy="40005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sp>
        <p:nvSpPr>
          <p:cNvPr id="75" name="Rectangle 74"/>
          <p:cNvSpPr/>
          <p:nvPr/>
        </p:nvSpPr>
        <p:spPr>
          <a:xfrm>
            <a:off x="4693073" y="4973241"/>
            <a:ext cx="1165683" cy="40005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r>
              <a:rPr lang="en-US" sz="1350" dirty="0">
                <a:solidFill>
                  <a:srgbClr val="FFFFFF">
                    <a:alpha val="99000"/>
                  </a:srgbClr>
                </a:solidFill>
              </a:rPr>
              <a:t>TheBlob.wmv</a:t>
            </a:r>
          </a:p>
        </p:txBody>
      </p:sp>
      <p:sp>
        <p:nvSpPr>
          <p:cNvPr id="77" name="Oval 76"/>
          <p:cNvSpPr/>
          <p:nvPr/>
        </p:nvSpPr>
        <p:spPr bwMode="auto">
          <a:xfrm>
            <a:off x="4348147" y="3600169"/>
            <a:ext cx="2886255" cy="765108"/>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fontAlgn="base">
              <a:spcBef>
                <a:spcPct val="0"/>
              </a:spcBef>
              <a:spcAft>
                <a:spcPct val="0"/>
              </a:spcAft>
            </a:pPr>
            <a:endParaRPr lang="en-US" sz="1725" dirty="0">
              <a:solidFill>
                <a:srgbClr val="FFFFFF"/>
              </a:solidFill>
            </a:endParaRPr>
          </a:p>
        </p:txBody>
      </p:sp>
      <p:sp>
        <p:nvSpPr>
          <p:cNvPr id="78" name="Text Placeholder 2"/>
          <p:cNvSpPr txBox="1">
            <a:spLocks/>
          </p:cNvSpPr>
          <p:nvPr/>
        </p:nvSpPr>
        <p:spPr>
          <a:xfrm>
            <a:off x="372864" y="4122149"/>
            <a:ext cx="3039395" cy="1274195"/>
          </a:xfrm>
          <a:prstGeom prst="rect">
            <a:avLst/>
          </a:prstGeom>
        </p:spPr>
        <p:txBody>
          <a:bodyPr vert="horz" wrap="square" lIns="0" tIns="0" rIns="0" bIns="0" rtlCol="0">
            <a:spAutoFit/>
          </a:bodyPr>
          <a:lstStyle/>
          <a:p>
            <a:pPr defTabSz="685744">
              <a:lnSpc>
                <a:spcPct val="90000"/>
              </a:lnSpc>
              <a:spcBef>
                <a:spcPct val="20000"/>
              </a:spcBef>
              <a:defRPr/>
            </a:pPr>
            <a:r>
              <a:rPr lang="en-US" sz="3000" spc="-75" dirty="0">
                <a:gradFill>
                  <a:gsLst>
                    <a:gs pos="0">
                      <a:srgbClr val="595959"/>
                    </a:gs>
                    <a:gs pos="86000">
                      <a:srgbClr val="595959"/>
                    </a:gs>
                  </a:gsLst>
                  <a:lin ang="5400000" scaled="0"/>
                </a:gradFill>
                <a:latin typeface="Segoe UI Light" pitchFamily="34" charset="0"/>
              </a:rPr>
              <a:t>Benefit</a:t>
            </a:r>
          </a:p>
          <a:p>
            <a:pPr defTabSz="685744">
              <a:lnSpc>
                <a:spcPct val="90000"/>
              </a:lnSpc>
              <a:spcBef>
                <a:spcPct val="20000"/>
              </a:spcBef>
              <a:defRPr/>
            </a:pPr>
            <a:r>
              <a:rPr lang="en-US" spc="-38" dirty="0">
                <a:gradFill>
                  <a:gsLst>
                    <a:gs pos="0">
                      <a:srgbClr val="595959"/>
                    </a:gs>
                    <a:gs pos="86000">
                      <a:srgbClr val="595959"/>
                    </a:gs>
                  </a:gsLst>
                  <a:lin ang="5400000" scaled="0"/>
                </a:gradFill>
              </a:rPr>
              <a:t>Efficient continuation and retry</a:t>
            </a:r>
          </a:p>
          <a:p>
            <a:pPr defTabSz="685744">
              <a:lnSpc>
                <a:spcPct val="90000"/>
              </a:lnSpc>
              <a:spcBef>
                <a:spcPct val="20000"/>
              </a:spcBef>
              <a:defRPr/>
            </a:pPr>
            <a:r>
              <a:rPr lang="en-US" spc="-38"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4798228" y="2057400"/>
            <a:ext cx="2059773" cy="4154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6787697" y="5031419"/>
            <a:ext cx="1373389" cy="507831"/>
          </a:xfrm>
          <a:prstGeom prst="rect">
            <a:avLst/>
          </a:prstGeom>
        </p:spPr>
        <p:txBody>
          <a:bodyPr wrap="none">
            <a:spAutoFit/>
          </a:bodyPr>
          <a:lstStyle/>
          <a:p>
            <a:pPr defTabSz="914240"/>
            <a:r>
              <a:rPr lang="en-US" sz="1350" dirty="0">
                <a:solidFill>
                  <a:srgbClr val="595959">
                    <a:alpha val="99000"/>
                  </a:srgbClr>
                </a:solidFill>
              </a:rPr>
              <a:t>Windows Azure</a:t>
            </a:r>
            <a:br>
              <a:rPr lang="en-US" sz="1350" dirty="0">
                <a:solidFill>
                  <a:srgbClr val="595959">
                    <a:alpha val="99000"/>
                  </a:srgbClr>
                </a:solidFill>
              </a:rPr>
            </a:br>
            <a:r>
              <a:rPr lang="en-US" sz="1350" dirty="0">
                <a:solidFill>
                  <a:srgbClr val="595959">
                    <a:alpha val="99000"/>
                  </a:srgbClr>
                </a:solidFill>
              </a:rPr>
              <a:t>Storage</a:t>
            </a:r>
            <a:endParaRPr lang="en-US" sz="1500" dirty="0">
              <a:solidFill>
                <a:srgbClr val="292929"/>
              </a:solidFill>
            </a:endParaRPr>
          </a:p>
        </p:txBody>
      </p:sp>
      <p:grpSp>
        <p:nvGrpSpPr>
          <p:cNvPr id="3" name="Group 2"/>
          <p:cNvGrpSpPr/>
          <p:nvPr/>
        </p:nvGrpSpPr>
        <p:grpSpPr>
          <a:xfrm>
            <a:off x="1412008" y="2786550"/>
            <a:ext cx="2914650" cy="40005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261895" y="3036055"/>
            <a:ext cx="7354980" cy="664797"/>
          </a:xfrm>
        </p:spPr>
        <p:txBody>
          <a:bodyPr/>
          <a:lstStyle/>
          <a:p>
            <a:r>
              <a:rPr lang="en-US" sz="2400" dirty="0" err="1">
                <a:solidFill>
                  <a:schemeClr val="bg2">
                    <a:lumMod val="50000"/>
                    <a:alpha val="99000"/>
                  </a:schemeClr>
                </a:solidFill>
              </a:rPr>
              <a:t>blob_service.copy_blob</a:t>
            </a:r>
            <a:r>
              <a:rPr lang="en-US" sz="2400" dirty="0">
                <a:solidFill>
                  <a:schemeClr val="bg2">
                    <a:lumMod val="50000"/>
                    <a:alpha val="99000"/>
                  </a:schemeClr>
                </a:solidFill>
              </a:rPr>
              <a:t>(</a:t>
            </a:r>
            <a:r>
              <a:rPr lang="en-US" sz="2400" dirty="0" err="1">
                <a:solidFill>
                  <a:schemeClr val="bg2">
                    <a:lumMod val="50000"/>
                    <a:alpha val="99000"/>
                  </a:schemeClr>
                </a:solidFill>
              </a:rPr>
              <a:t>self.container_name</a:t>
            </a:r>
            <a:r>
              <a:rPr lang="en-US" sz="2400" dirty="0">
                <a:solidFill>
                  <a:schemeClr val="bg2">
                    <a:lumMod val="50000"/>
                    <a:alpha val="99000"/>
                  </a:schemeClr>
                </a:solidFill>
              </a:rPr>
              <a:t>, </a:t>
            </a:r>
            <a:r>
              <a:rPr lang="en-US" sz="2400" dirty="0" err="1">
                <a:solidFill>
                  <a:schemeClr val="bg2">
                    <a:lumMod val="50000"/>
                    <a:alpha val="99000"/>
                  </a:schemeClr>
                </a:solidFill>
              </a:rPr>
              <a:t>self.blob_name</a:t>
            </a:r>
            <a:r>
              <a:rPr lang="en-US" sz="2400" dirty="0">
                <a:solidFill>
                  <a:schemeClr val="bg2">
                    <a:lumMod val="50000"/>
                    <a:alpha val="99000"/>
                  </a:schemeClr>
                </a:solidFill>
              </a:rPr>
              <a:t>, </a:t>
            </a:r>
            <a:r>
              <a:rPr lang="en-US" sz="2400" dirty="0" err="1">
                <a:solidFill>
                  <a:schemeClr val="bg2">
                    <a:lumMod val="50000"/>
                    <a:alpha val="99000"/>
                  </a:schemeClr>
                </a:solidFill>
              </a:rPr>
              <a:t>http_source</a:t>
            </a:r>
            <a:r>
              <a:rPr lang="en-US" sz="2400" dirty="0">
                <a:solidFill>
                  <a:schemeClr val="bg2">
                    <a:lumMod val="50000"/>
                    <a:alpha val="99000"/>
                  </a:schemeClr>
                </a:solidFill>
              </a:rPr>
              <a:t>)</a:t>
            </a:r>
          </a:p>
        </p:txBody>
      </p:sp>
      <p:sp>
        <p:nvSpPr>
          <p:cNvPr id="4" name="Title 1"/>
          <p:cNvSpPr>
            <a:spLocks noGrp="1"/>
          </p:cNvSpPr>
          <p:nvPr>
            <p:ph type="title"/>
          </p:nvPr>
        </p:nvSpPr>
        <p:spPr>
          <a:xfrm>
            <a:off x="389436" y="1028701"/>
            <a:ext cx="8363938" cy="560923"/>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261895" y="3036055"/>
            <a:ext cx="7354980" cy="664797"/>
          </a:xfrm>
        </p:spPr>
        <p:txBody>
          <a:bodyPr/>
          <a:lstStyle/>
          <a:p>
            <a:r>
              <a:rPr lang="en-US" sz="2400" dirty="0" err="1">
                <a:solidFill>
                  <a:schemeClr val="bg2">
                    <a:lumMod val="50000"/>
                    <a:alpha val="99000"/>
                  </a:schemeClr>
                </a:solidFill>
              </a:rPr>
              <a:t>blob_service.copy_blob</a:t>
            </a:r>
            <a:r>
              <a:rPr lang="en-US" sz="2400" dirty="0">
                <a:solidFill>
                  <a:schemeClr val="bg2">
                    <a:lumMod val="50000"/>
                    <a:alpha val="99000"/>
                  </a:schemeClr>
                </a:solidFill>
              </a:rPr>
              <a:t>(</a:t>
            </a:r>
            <a:r>
              <a:rPr lang="en-US" sz="2400" dirty="0" err="1">
                <a:solidFill>
                  <a:schemeClr val="bg2">
                    <a:lumMod val="50000"/>
                    <a:alpha val="99000"/>
                  </a:schemeClr>
                </a:solidFill>
              </a:rPr>
              <a:t>self.container_name</a:t>
            </a:r>
            <a:r>
              <a:rPr lang="en-US" sz="2400" dirty="0">
                <a:solidFill>
                  <a:schemeClr val="bg2">
                    <a:lumMod val="50000"/>
                    <a:alpha val="99000"/>
                  </a:schemeClr>
                </a:solidFill>
              </a:rPr>
              <a:t>, </a:t>
            </a:r>
            <a:r>
              <a:rPr lang="en-US" sz="2400" dirty="0" err="1">
                <a:solidFill>
                  <a:schemeClr val="bg2">
                    <a:lumMod val="50000"/>
                    <a:alpha val="99000"/>
                  </a:schemeClr>
                </a:solidFill>
              </a:rPr>
              <a:t>self.blob_name</a:t>
            </a:r>
            <a:r>
              <a:rPr lang="en-US" sz="2400" dirty="0">
                <a:solidFill>
                  <a:schemeClr val="bg2">
                    <a:lumMod val="50000"/>
                    <a:alpha val="99000"/>
                  </a:schemeClr>
                </a:solidFill>
              </a:rPr>
              <a:t>, </a:t>
            </a:r>
            <a:r>
              <a:rPr lang="en-US" sz="2400" dirty="0" err="1">
                <a:solidFill>
                  <a:schemeClr val="bg2">
                    <a:lumMod val="50000"/>
                    <a:alpha val="99000"/>
                  </a:schemeClr>
                </a:solidFill>
              </a:rPr>
              <a:t>http_source</a:t>
            </a:r>
            <a:r>
              <a:rPr lang="en-US" sz="2400" dirty="0">
                <a:solidFill>
                  <a:schemeClr val="bg2">
                    <a:lumMod val="50000"/>
                    <a:alpha val="99000"/>
                  </a:schemeClr>
                </a:solidFill>
              </a:rPr>
              <a:t>)</a:t>
            </a:r>
          </a:p>
        </p:txBody>
      </p:sp>
      <p:sp>
        <p:nvSpPr>
          <p:cNvPr id="4" name="Title 1"/>
          <p:cNvSpPr>
            <a:spLocks noGrp="1"/>
          </p:cNvSpPr>
          <p:nvPr>
            <p:ph type="title"/>
          </p:nvPr>
        </p:nvSpPr>
        <p:spPr>
          <a:xfrm>
            <a:off x="389436" y="1028701"/>
            <a:ext cx="8363938" cy="560923"/>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4554640" y="3337527"/>
            <a:ext cx="4182665" cy="2297511"/>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37160" tIns="34287" rIns="68574" bIns="34287" numCol="1" rtlCol="0" anchor="ctr" anchorCtr="0" compatLnSpc="1">
            <a:prstTxWarp prst="textNoShape">
              <a:avLst/>
            </a:prstTxWarp>
          </a:bodyPr>
          <a:lstStyle/>
          <a:p>
            <a:pPr defTabSz="685546"/>
            <a:r>
              <a:rPr lang="en-US" sz="1200" dirty="0">
                <a:solidFill>
                  <a:srgbClr val="292929">
                    <a:lumMod val="65000"/>
                    <a:lumOff val="35000"/>
                    <a:alpha val="99000"/>
                  </a:srgbClr>
                </a:solidFill>
                <a:latin typeface="Consolas" pitchFamily="49" charset="0"/>
                <a:cs typeface="Consolas" pitchFamily="49" charset="0"/>
              </a:rPr>
              <a:t>GET http://</a:t>
            </a:r>
            <a:r>
              <a:rPr lang="en-US" sz="1200" u="sng" dirty="0">
                <a:solidFill>
                  <a:srgbClr val="292929">
                    <a:lumMod val="65000"/>
                    <a:lumOff val="35000"/>
                    <a:alpha val="99000"/>
                  </a:srgbClr>
                </a:solidFill>
                <a:latin typeface="Consolas" pitchFamily="49" charset="0"/>
                <a:cs typeface="Consolas" pitchFamily="49" charset="0"/>
              </a:rPr>
              <a:t>...</a:t>
            </a:r>
            <a:r>
              <a:rPr lang="en-US" sz="1200" dirty="0">
                <a:solidFill>
                  <a:srgbClr val="292929">
                    <a:lumMod val="65000"/>
                    <a:lumOff val="35000"/>
                    <a:alpha val="99000"/>
                  </a:srgbClr>
                </a:solidFill>
                <a:latin typeface="Consolas" pitchFamily="49" charset="0"/>
                <a:cs typeface="Consolas" pitchFamily="49" charset="0"/>
              </a:rPr>
              <a:t>/</a:t>
            </a:r>
            <a:r>
              <a:rPr lang="en-US" sz="1200" u="sng" dirty="0">
                <a:solidFill>
                  <a:srgbClr val="292929">
                    <a:lumMod val="65000"/>
                    <a:lumOff val="35000"/>
                    <a:alpha val="99000"/>
                  </a:srgbClr>
                </a:solidFill>
                <a:latin typeface="Consolas" pitchFamily="49" charset="0"/>
                <a:cs typeface="Consolas" pitchFamily="49" charset="0"/>
              </a:rPr>
              <a:t>products</a:t>
            </a:r>
            <a:r>
              <a:rPr lang="en-US" sz="1200" dirty="0">
                <a:solidFill>
                  <a:srgbClr val="292929">
                    <a:lumMod val="65000"/>
                    <a:lumOff val="35000"/>
                    <a:alpha val="99000"/>
                  </a:srgbClr>
                </a:solidFill>
                <a:latin typeface="Consolas" pitchFamily="49" charset="0"/>
                <a:cs typeface="Consolas" pitchFamily="49" charset="0"/>
              </a:rPr>
              <a:t>?comp=list&amp;prefix=Tents&amp;delimiter=/</a:t>
            </a:r>
          </a:p>
          <a:p>
            <a:pPr defTabSz="685546"/>
            <a:endParaRPr lang="en-US" sz="1200" dirty="0">
              <a:solidFill>
                <a:srgbClr val="292929">
                  <a:lumMod val="65000"/>
                  <a:lumOff val="35000"/>
                  <a:alpha val="99000"/>
                </a:srgbClr>
              </a:solidFill>
              <a:latin typeface="Consolas" pitchFamily="49" charset="0"/>
              <a:cs typeface="Consolas" pitchFamily="49" charset="0"/>
            </a:endParaRPr>
          </a:p>
          <a:p>
            <a:pPr defTabSz="914240"/>
            <a:r>
              <a:rPr lang="en-US" sz="1200" dirty="0">
                <a:solidFill>
                  <a:srgbClr val="292929">
                    <a:lumMod val="65000"/>
                    <a:lumOff val="35000"/>
                    <a:alpha val="99000"/>
                  </a:srgbClr>
                </a:solidFill>
                <a:latin typeface="Consolas" pitchFamily="49" charset="0"/>
                <a:cs typeface="Consolas" pitchFamily="49" charset="0"/>
              </a:rPr>
              <a:t>&lt;Blob&gt;Tents/PalaceTent.wmv&lt;/Blob&gt;</a:t>
            </a:r>
          </a:p>
          <a:p>
            <a:pPr defTabSz="914240"/>
            <a:r>
              <a:rPr lang="en-US" sz="1200" dirty="0">
                <a:solidFill>
                  <a:srgbClr val="292929">
                    <a:lumMod val="65000"/>
                    <a:lumOff val="35000"/>
                    <a:alpha val="99000"/>
                  </a:srgbClr>
                </a:solidFill>
                <a:latin typeface="Consolas" pitchFamily="49" charset="0"/>
                <a:cs typeface="Consolas" pitchFamily="49" charset="0"/>
              </a:rPr>
              <a:t>&lt;Blob&gt;Tents/ShedTent.wmv&lt;/Blob&gt;</a:t>
            </a:r>
            <a:endParaRPr lang="en-NZ" sz="12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390526" y="2953419"/>
            <a:ext cx="4181476" cy="1540807"/>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4572002" y="2966038"/>
            <a:ext cx="4182665" cy="2297511"/>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37160" tIns="34287" rIns="68574" bIns="34287" numCol="1" rtlCol="0" anchor="ctr" anchorCtr="0" compatLnSpc="1">
            <a:prstTxWarp prst="textNoShape">
              <a:avLst/>
            </a:prstTxWarp>
          </a:bodyPr>
          <a:lstStyle/>
          <a:p>
            <a:pPr defTabSz="685546"/>
            <a:r>
              <a:rPr lang="en-NZ" sz="1200" dirty="0">
                <a:solidFill>
                  <a:srgbClr val="292929">
                    <a:lumMod val="65000"/>
                    <a:lumOff val="35000"/>
                    <a:alpha val="99000"/>
                  </a:srgbClr>
                </a:solidFill>
                <a:latin typeface="Consolas" pitchFamily="49" charset="0"/>
                <a:cs typeface="Consolas" pitchFamily="49" charset="0"/>
              </a:rPr>
              <a:t>http://adventureworks.blob.core.windows.net/</a:t>
            </a:r>
          </a:p>
          <a:p>
            <a:pPr defTabSz="685546"/>
            <a:r>
              <a:rPr lang="en-NZ" sz="1200" dirty="0">
                <a:solidFill>
                  <a:srgbClr val="292929">
                    <a:lumMod val="65000"/>
                    <a:lumOff val="35000"/>
                    <a:alpha val="99000"/>
                  </a:srgbClr>
                </a:solidFill>
                <a:latin typeface="Consolas" pitchFamily="49" charset="0"/>
                <a:cs typeface="Consolas" pitchFamily="49" charset="0"/>
              </a:rPr>
              <a:t>     Products/Bikes/SuperDuperCycle.jpg</a:t>
            </a:r>
          </a:p>
          <a:p>
            <a:pPr defTabSz="685546"/>
            <a:r>
              <a:rPr lang="en-NZ" sz="1200" dirty="0">
                <a:solidFill>
                  <a:srgbClr val="292929">
                    <a:lumMod val="65000"/>
                    <a:lumOff val="35000"/>
                    <a:alpha val="99000"/>
                  </a:srgbClr>
                </a:solidFill>
                <a:latin typeface="Consolas" pitchFamily="49" charset="0"/>
                <a:cs typeface="Consolas" pitchFamily="49" charset="0"/>
              </a:rPr>
              <a:t>     Products/Bikes/FastBike.jpg</a:t>
            </a:r>
          </a:p>
          <a:p>
            <a:pPr defTabSz="685546"/>
            <a:r>
              <a:rPr lang="en-NZ" sz="1200" dirty="0">
                <a:solidFill>
                  <a:srgbClr val="292929">
                    <a:lumMod val="65000"/>
                    <a:lumOff val="35000"/>
                    <a:alpha val="99000"/>
                  </a:srgbClr>
                </a:solidFill>
                <a:latin typeface="Consolas" pitchFamily="49" charset="0"/>
                <a:cs typeface="Consolas" pitchFamily="49" charset="0"/>
              </a:rPr>
              <a:t>     Products/Canoes/Whitewater.jpg</a:t>
            </a:r>
          </a:p>
          <a:p>
            <a:pPr defTabSz="685546"/>
            <a:r>
              <a:rPr lang="en-NZ" sz="1200" dirty="0">
                <a:solidFill>
                  <a:srgbClr val="292929">
                    <a:lumMod val="65000"/>
                    <a:lumOff val="35000"/>
                    <a:alpha val="99000"/>
                  </a:srgbClr>
                </a:solidFill>
                <a:latin typeface="Consolas" pitchFamily="49" charset="0"/>
                <a:cs typeface="Consolas" pitchFamily="49" charset="0"/>
              </a:rPr>
              <a:t>     Products/Canoes/Flatwater.jpg</a:t>
            </a:r>
          </a:p>
          <a:p>
            <a:pPr defTabSz="685546"/>
            <a:r>
              <a:rPr lang="en-NZ" sz="1200" dirty="0">
                <a:solidFill>
                  <a:srgbClr val="292929">
                    <a:lumMod val="65000"/>
                    <a:lumOff val="35000"/>
                    <a:alpha val="99000"/>
                  </a:srgbClr>
                </a:solidFill>
                <a:latin typeface="Consolas" pitchFamily="49" charset="0"/>
                <a:cs typeface="Consolas" pitchFamily="49" charset="0"/>
              </a:rPr>
              <a:t>     Products/Canoes/Hybrid.jpg</a:t>
            </a:r>
          </a:p>
          <a:p>
            <a:pPr defTabSz="685546"/>
            <a:r>
              <a:rPr lang="en-NZ" sz="1200" dirty="0">
                <a:solidFill>
                  <a:srgbClr val="292929">
                    <a:lumMod val="65000"/>
                    <a:lumOff val="35000"/>
                    <a:alpha val="99000"/>
                  </a:srgbClr>
                </a:solidFill>
                <a:latin typeface="Consolas" pitchFamily="49" charset="0"/>
                <a:cs typeface="Consolas" pitchFamily="49" charset="0"/>
              </a:rPr>
              <a:t>     Products/Tents/PalaceTent.jpg</a:t>
            </a:r>
          </a:p>
          <a:p>
            <a:pPr defTabSz="685546"/>
            <a:r>
              <a:rPr lang="en-NZ" sz="12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4554640" y="3337527"/>
            <a:ext cx="4182665" cy="2297511"/>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37160" tIns="34287" rIns="68574" bIns="34287" numCol="1" rtlCol="0" anchor="ctr" anchorCtr="0" compatLnSpc="1">
            <a:prstTxWarp prst="textNoShape">
              <a:avLst/>
            </a:prstTxWarp>
          </a:bodyPr>
          <a:lstStyle/>
          <a:p>
            <a:pPr defTabSz="685546"/>
            <a:r>
              <a:rPr lang="en-US" sz="1200" dirty="0">
                <a:solidFill>
                  <a:srgbClr val="292929">
                    <a:lumMod val="65000"/>
                    <a:lumOff val="35000"/>
                    <a:alpha val="99000"/>
                  </a:srgbClr>
                </a:solidFill>
                <a:latin typeface="Consolas" pitchFamily="49" charset="0"/>
                <a:cs typeface="Consolas" pitchFamily="49" charset="0"/>
              </a:rPr>
              <a:t>http://.../</a:t>
            </a:r>
            <a:r>
              <a:rPr lang="en-US" sz="1200" dirty="0" err="1">
                <a:solidFill>
                  <a:srgbClr val="292929">
                    <a:lumMod val="65000"/>
                    <a:lumOff val="35000"/>
                    <a:alpha val="99000"/>
                  </a:srgbClr>
                </a:solidFill>
                <a:latin typeface="Consolas" pitchFamily="49" charset="0"/>
                <a:cs typeface="Consolas" pitchFamily="49" charset="0"/>
              </a:rPr>
              <a:t>products?comp</a:t>
            </a:r>
            <a:r>
              <a:rPr lang="en-US" sz="1200" dirty="0">
                <a:solidFill>
                  <a:srgbClr val="292929">
                    <a:lumMod val="65000"/>
                    <a:lumOff val="35000"/>
                    <a:alpha val="99000"/>
                  </a:srgbClr>
                </a:solidFill>
                <a:latin typeface="Consolas" pitchFamily="49" charset="0"/>
                <a:cs typeface="Consolas" pitchFamily="49" charset="0"/>
              </a:rPr>
              <a:t>=</a:t>
            </a:r>
            <a:r>
              <a:rPr lang="en-US" sz="1200" dirty="0" err="1">
                <a:solidFill>
                  <a:srgbClr val="292929">
                    <a:lumMod val="65000"/>
                    <a:lumOff val="35000"/>
                    <a:alpha val="99000"/>
                  </a:srgbClr>
                </a:solidFill>
                <a:latin typeface="Consolas" pitchFamily="49" charset="0"/>
                <a:cs typeface="Consolas" pitchFamily="49" charset="0"/>
              </a:rPr>
              <a:t>list&amp;prefix</a:t>
            </a:r>
            <a:r>
              <a:rPr lang="en-US" sz="1200" dirty="0">
                <a:solidFill>
                  <a:srgbClr val="292929">
                    <a:lumMod val="65000"/>
                    <a:lumOff val="35000"/>
                    <a:alpha val="99000"/>
                  </a:srgbClr>
                </a:solidFill>
                <a:latin typeface="Consolas" pitchFamily="49" charset="0"/>
                <a:cs typeface="Consolas" pitchFamily="49" charset="0"/>
              </a:rPr>
              <a:t>=</a:t>
            </a:r>
            <a:r>
              <a:rPr lang="en-US" sz="1200" dirty="0" err="1">
                <a:solidFill>
                  <a:srgbClr val="292929">
                    <a:lumMod val="65000"/>
                    <a:lumOff val="35000"/>
                    <a:alpha val="99000"/>
                  </a:srgbClr>
                </a:solidFill>
                <a:latin typeface="Consolas" pitchFamily="49" charset="0"/>
                <a:cs typeface="Consolas" pitchFamily="49" charset="0"/>
              </a:rPr>
              <a:t>Canoes&amp;maxresults</a:t>
            </a:r>
            <a:r>
              <a:rPr lang="en-US" sz="1200" dirty="0">
                <a:solidFill>
                  <a:srgbClr val="292929">
                    <a:lumMod val="65000"/>
                    <a:lumOff val="35000"/>
                    <a:alpha val="99000"/>
                  </a:srgbClr>
                </a:solidFill>
                <a:latin typeface="Consolas" pitchFamily="49" charset="0"/>
                <a:cs typeface="Consolas" pitchFamily="49" charset="0"/>
              </a:rPr>
              <a:t>=2</a:t>
            </a:r>
            <a:br>
              <a:rPr lang="en-US" sz="1200" dirty="0">
                <a:solidFill>
                  <a:srgbClr val="292929">
                    <a:lumMod val="65000"/>
                    <a:lumOff val="35000"/>
                    <a:alpha val="99000"/>
                  </a:srgbClr>
                </a:solidFill>
                <a:latin typeface="Consolas" pitchFamily="49" charset="0"/>
                <a:cs typeface="Consolas" pitchFamily="49" charset="0"/>
              </a:rPr>
            </a:br>
            <a:r>
              <a:rPr lang="en-US" sz="1200" dirty="0">
                <a:solidFill>
                  <a:srgbClr val="292929">
                    <a:lumMod val="65000"/>
                    <a:lumOff val="35000"/>
                    <a:alpha val="99000"/>
                  </a:srgbClr>
                </a:solidFill>
                <a:latin typeface="Consolas" pitchFamily="49" charset="0"/>
                <a:cs typeface="Consolas" pitchFamily="49" charset="0"/>
              </a:rPr>
              <a:t>	&amp;marker=</a:t>
            </a:r>
            <a:r>
              <a:rPr lang="en-US" sz="1200" dirty="0" err="1">
                <a:solidFill>
                  <a:srgbClr val="292929">
                    <a:lumMod val="65000"/>
                    <a:lumOff val="35000"/>
                    <a:alpha val="99000"/>
                  </a:srgbClr>
                </a:solidFill>
                <a:latin typeface="Consolas" pitchFamily="49" charset="0"/>
                <a:cs typeface="Consolas" pitchFamily="49" charset="0"/>
              </a:rPr>
              <a:t>MarkerValue</a:t>
            </a:r>
            <a:endParaRPr lang="en-US" sz="1200" dirty="0">
              <a:solidFill>
                <a:srgbClr val="292929">
                  <a:lumMod val="65000"/>
                  <a:lumOff val="35000"/>
                  <a:alpha val="99000"/>
                </a:srgbClr>
              </a:solidFill>
              <a:latin typeface="Consolas" pitchFamily="49" charset="0"/>
              <a:cs typeface="Consolas" pitchFamily="49" charset="0"/>
            </a:endParaRPr>
          </a:p>
          <a:p>
            <a:pPr defTabSz="685546"/>
            <a:endParaRPr lang="en-US" sz="1200" dirty="0">
              <a:solidFill>
                <a:srgbClr val="292929">
                  <a:lumMod val="65000"/>
                  <a:lumOff val="35000"/>
                  <a:alpha val="99000"/>
                </a:srgbClr>
              </a:solidFill>
              <a:latin typeface="Consolas" pitchFamily="49" charset="0"/>
              <a:cs typeface="Consolas" pitchFamily="49" charset="0"/>
            </a:endParaRPr>
          </a:p>
          <a:p>
            <a:pPr defTabSz="685546"/>
            <a:r>
              <a:rPr lang="en-US" sz="12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390526" y="2953417"/>
            <a:ext cx="4181476" cy="1333058"/>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4572002" y="2966038"/>
            <a:ext cx="4182665" cy="2297511"/>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37160" tIns="34287" rIns="68574" bIns="34287" numCol="1" rtlCol="0" anchor="ctr" anchorCtr="0" compatLnSpc="1">
            <a:prstTxWarp prst="textNoShape">
              <a:avLst/>
            </a:prstTxWarp>
          </a:bodyPr>
          <a:lstStyle/>
          <a:p>
            <a:pPr defTabSz="685546"/>
            <a:r>
              <a:rPr lang="en-NZ" sz="1200" dirty="0">
                <a:solidFill>
                  <a:srgbClr val="292929">
                    <a:lumMod val="65000"/>
                    <a:lumOff val="35000"/>
                    <a:alpha val="99000"/>
                  </a:srgbClr>
                </a:solidFill>
                <a:latin typeface="Consolas" pitchFamily="49" charset="0"/>
                <a:cs typeface="Consolas" pitchFamily="49" charset="0"/>
              </a:rPr>
              <a:t>http://.../</a:t>
            </a:r>
            <a:r>
              <a:rPr lang="en-NZ" sz="1200" dirty="0" err="1">
                <a:solidFill>
                  <a:srgbClr val="292929">
                    <a:lumMod val="65000"/>
                    <a:lumOff val="35000"/>
                    <a:alpha val="99000"/>
                  </a:srgbClr>
                </a:solidFill>
                <a:latin typeface="Consolas" pitchFamily="49" charset="0"/>
                <a:cs typeface="Consolas" pitchFamily="49" charset="0"/>
              </a:rPr>
              <a:t>products?comp</a:t>
            </a:r>
            <a:r>
              <a:rPr lang="en-NZ" sz="1200" dirty="0">
                <a:solidFill>
                  <a:srgbClr val="292929">
                    <a:lumMod val="65000"/>
                    <a:lumOff val="35000"/>
                    <a:alpha val="99000"/>
                  </a:srgbClr>
                </a:solidFill>
                <a:latin typeface="Consolas" pitchFamily="49" charset="0"/>
                <a:cs typeface="Consolas" pitchFamily="49" charset="0"/>
              </a:rPr>
              <a:t>=</a:t>
            </a:r>
            <a:r>
              <a:rPr lang="en-NZ" sz="1200" dirty="0" err="1">
                <a:solidFill>
                  <a:srgbClr val="292929">
                    <a:lumMod val="65000"/>
                    <a:lumOff val="35000"/>
                    <a:alpha val="99000"/>
                  </a:srgbClr>
                </a:solidFill>
                <a:latin typeface="Consolas" pitchFamily="49" charset="0"/>
                <a:cs typeface="Consolas" pitchFamily="49" charset="0"/>
              </a:rPr>
              <a:t>list&amp;prefix</a:t>
            </a:r>
            <a:r>
              <a:rPr lang="en-NZ" sz="1200" dirty="0">
                <a:solidFill>
                  <a:srgbClr val="292929">
                    <a:lumMod val="65000"/>
                    <a:lumOff val="35000"/>
                    <a:alpha val="99000"/>
                  </a:srgbClr>
                </a:solidFill>
                <a:latin typeface="Consolas" pitchFamily="49" charset="0"/>
                <a:cs typeface="Consolas" pitchFamily="49" charset="0"/>
              </a:rPr>
              <a:t>=</a:t>
            </a:r>
            <a:r>
              <a:rPr lang="en-NZ" sz="1200" dirty="0" err="1">
                <a:solidFill>
                  <a:srgbClr val="292929">
                    <a:lumMod val="65000"/>
                    <a:lumOff val="35000"/>
                    <a:alpha val="99000"/>
                  </a:srgbClr>
                </a:solidFill>
                <a:latin typeface="Consolas" pitchFamily="49" charset="0"/>
                <a:cs typeface="Consolas" pitchFamily="49" charset="0"/>
              </a:rPr>
              <a:t>Canoes&amp;maxresults</a:t>
            </a:r>
            <a:r>
              <a:rPr lang="en-NZ" sz="1200" dirty="0">
                <a:solidFill>
                  <a:srgbClr val="292929">
                    <a:lumMod val="65000"/>
                    <a:lumOff val="35000"/>
                    <a:alpha val="99000"/>
                  </a:srgbClr>
                </a:solidFill>
                <a:latin typeface="Consolas" pitchFamily="49" charset="0"/>
                <a:cs typeface="Consolas" pitchFamily="49" charset="0"/>
              </a:rPr>
              <a:t>=2</a:t>
            </a:r>
          </a:p>
          <a:p>
            <a:pPr defTabSz="685546"/>
            <a:endParaRPr lang="en-NZ" sz="1200" dirty="0">
              <a:solidFill>
                <a:srgbClr val="292929">
                  <a:lumMod val="65000"/>
                  <a:lumOff val="35000"/>
                  <a:alpha val="99000"/>
                </a:srgbClr>
              </a:solidFill>
              <a:latin typeface="Consolas" pitchFamily="49" charset="0"/>
              <a:cs typeface="Consolas" pitchFamily="49" charset="0"/>
            </a:endParaRPr>
          </a:p>
          <a:p>
            <a:pPr defTabSz="685546"/>
            <a:r>
              <a:rPr lang="en-NZ" sz="1200" dirty="0">
                <a:solidFill>
                  <a:srgbClr val="292929">
                    <a:lumMod val="65000"/>
                    <a:lumOff val="35000"/>
                    <a:alpha val="99000"/>
                  </a:srgbClr>
                </a:solidFill>
                <a:latin typeface="Consolas" pitchFamily="49" charset="0"/>
                <a:cs typeface="Consolas" pitchFamily="49" charset="0"/>
              </a:rPr>
              <a:t>&lt;Blob&gt;Canoes/Whitewater.jpg&lt;/Blob&gt;</a:t>
            </a:r>
          </a:p>
          <a:p>
            <a:pPr defTabSz="685546"/>
            <a:r>
              <a:rPr lang="en-NZ" sz="1200" dirty="0">
                <a:solidFill>
                  <a:srgbClr val="292929">
                    <a:lumMod val="65000"/>
                    <a:lumOff val="35000"/>
                    <a:alpha val="99000"/>
                  </a:srgbClr>
                </a:solidFill>
                <a:latin typeface="Consolas" pitchFamily="49" charset="0"/>
                <a:cs typeface="Consolas" pitchFamily="49" charset="0"/>
              </a:rPr>
              <a:t>&lt;Blob&gt;Canoes/Flatwater.jpg&lt;/Blob&gt;</a:t>
            </a:r>
          </a:p>
          <a:p>
            <a:pPr defTabSz="685546"/>
            <a:r>
              <a:rPr lang="en-NZ" sz="1200" dirty="0">
                <a:solidFill>
                  <a:srgbClr val="292929">
                    <a:lumMod val="65000"/>
                    <a:lumOff val="35000"/>
                    <a:alpha val="99000"/>
                  </a:srgbClr>
                </a:solidFill>
                <a:latin typeface="Consolas" pitchFamily="49" charset="0"/>
                <a:cs typeface="Consolas" pitchFamily="49" charset="0"/>
              </a:rPr>
              <a:t>&lt;</a:t>
            </a:r>
            <a:r>
              <a:rPr lang="en-NZ" sz="1200" dirty="0" err="1">
                <a:solidFill>
                  <a:srgbClr val="292929">
                    <a:lumMod val="65000"/>
                    <a:lumOff val="35000"/>
                    <a:alpha val="99000"/>
                  </a:srgbClr>
                </a:solidFill>
                <a:latin typeface="Consolas" pitchFamily="49" charset="0"/>
                <a:cs typeface="Consolas" pitchFamily="49" charset="0"/>
              </a:rPr>
              <a:t>NextMarker</a:t>
            </a:r>
            <a:r>
              <a:rPr lang="en-NZ" sz="1200" dirty="0">
                <a:solidFill>
                  <a:srgbClr val="292929">
                    <a:lumMod val="65000"/>
                    <a:lumOff val="35000"/>
                    <a:alpha val="99000"/>
                  </a:srgbClr>
                </a:solidFill>
                <a:latin typeface="Consolas" pitchFamily="49" charset="0"/>
                <a:cs typeface="Consolas" pitchFamily="49" charset="0"/>
              </a:rPr>
              <a:t>&gt;</a:t>
            </a:r>
            <a:r>
              <a:rPr lang="en-NZ" sz="1200" dirty="0" err="1">
                <a:solidFill>
                  <a:srgbClr val="292929">
                    <a:lumMod val="65000"/>
                    <a:lumOff val="35000"/>
                    <a:alpha val="99000"/>
                  </a:srgbClr>
                </a:solidFill>
                <a:latin typeface="Consolas" pitchFamily="49" charset="0"/>
                <a:cs typeface="Consolas" pitchFamily="49" charset="0"/>
              </a:rPr>
              <a:t>MarkerValue</a:t>
            </a:r>
            <a:r>
              <a:rPr lang="en-NZ" sz="1200" dirty="0">
                <a:solidFill>
                  <a:srgbClr val="292929">
                    <a:lumMod val="65000"/>
                    <a:lumOff val="35000"/>
                    <a:alpha val="99000"/>
                  </a:srgbClr>
                </a:solidFill>
                <a:latin typeface="Consolas" pitchFamily="49" charset="0"/>
                <a:cs typeface="Consolas" pitchFamily="49" charset="0"/>
              </a:rPr>
              <a:t>&lt;/</a:t>
            </a:r>
            <a:r>
              <a:rPr lang="en-NZ" sz="1200" dirty="0" err="1">
                <a:solidFill>
                  <a:srgbClr val="292929">
                    <a:lumMod val="65000"/>
                    <a:lumOff val="35000"/>
                    <a:alpha val="99000"/>
                  </a:srgbClr>
                </a:solidFill>
                <a:latin typeface="Consolas" pitchFamily="49" charset="0"/>
                <a:cs typeface="Consolas" pitchFamily="49" charset="0"/>
              </a:rPr>
              <a:t>NextMarker</a:t>
            </a:r>
            <a:r>
              <a:rPr lang="en-NZ" sz="1200" dirty="0">
                <a:solidFill>
                  <a:srgbClr val="292929">
                    <a:lumMod val="65000"/>
                    <a:lumOff val="35000"/>
                    <a:alpha val="99000"/>
                  </a:srgbClr>
                </a:solidFill>
                <a:latin typeface="Consolas" pitchFamily="49" charset="0"/>
                <a:cs typeface="Consolas" pitchFamily="49" charset="0"/>
              </a:rPr>
              <a:t>&gt;</a:t>
            </a:r>
          </a:p>
          <a:p>
            <a:pPr defTabSz="685546"/>
            <a:endParaRPr lang="en-NZ" sz="12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390526" y="1941910"/>
            <a:ext cx="3391138" cy="33987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74" tIns="34287" rIns="68574" bIns="274320" numCol="1" rtlCol="0" anchor="b" anchorCtr="0" compatLnSpc="1">
            <a:prstTxWarp prst="textNoShape">
              <a:avLst/>
            </a:prstTxWarp>
          </a:bodyPr>
          <a:lstStyle/>
          <a:p>
            <a:pPr defTabSz="685546" fontAlgn="base">
              <a:spcBef>
                <a:spcPct val="0"/>
              </a:spcBef>
              <a:spcAft>
                <a:spcPct val="0"/>
              </a:spcAft>
            </a:pPr>
            <a:endParaRPr lang="en-US" sz="1125" b="1" dirty="0">
              <a:solidFill>
                <a:srgbClr val="595959">
                  <a:alpha val="99000"/>
                </a:srgbClr>
              </a:solidFill>
            </a:endParaRPr>
          </a:p>
        </p:txBody>
      </p:sp>
      <p:sp>
        <p:nvSpPr>
          <p:cNvPr id="2" name="Title 1"/>
          <p:cNvSpPr>
            <a:spLocks noGrp="1"/>
          </p:cNvSpPr>
          <p:nvPr>
            <p:ph type="title"/>
          </p:nvPr>
        </p:nvSpPr>
        <p:spPr/>
        <p:txBody>
          <a:bodyPr/>
          <a:lstStyle/>
          <a:p>
            <a:r>
              <a:rPr lang="en-US" dirty="0" smtClean="0"/>
              <a:t>Page Blob(VHD) – Random Read/Write</a:t>
            </a:r>
            <a:endParaRPr lang="en-US" dirty="0"/>
          </a:p>
        </p:txBody>
      </p:sp>
      <p:sp>
        <p:nvSpPr>
          <p:cNvPr id="40" name="Content Placeholder 2"/>
          <p:cNvSpPr txBox="1">
            <a:spLocks/>
          </p:cNvSpPr>
          <p:nvPr/>
        </p:nvSpPr>
        <p:spPr>
          <a:xfrm>
            <a:off x="4085037" y="1981200"/>
            <a:ext cx="4372153" cy="367665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381" indent="0" defTabSz="685772">
              <a:lnSpc>
                <a:spcPct val="110000"/>
              </a:lnSpc>
              <a:spcBef>
                <a:spcPts val="0"/>
              </a:spcBef>
              <a:buSzPct val="80000"/>
              <a:buNone/>
            </a:pPr>
            <a:r>
              <a:rPr lang="en-US" sz="3000" spc="-75" dirty="0">
                <a:solidFill>
                  <a:srgbClr val="00AEEF">
                    <a:alpha val="99000"/>
                  </a:srgbClr>
                </a:solidFill>
                <a:latin typeface="Segoe UI Light" pitchFamily="34" charset="0"/>
              </a:rPr>
              <a:t>Create </a:t>
            </a:r>
            <a:r>
              <a:rPr lang="en-US" sz="3000" spc="-75" dirty="0" err="1">
                <a:solidFill>
                  <a:srgbClr val="00AEEF">
                    <a:alpha val="99000"/>
                  </a:srgbClr>
                </a:solidFill>
                <a:latin typeface="Segoe UI Light" pitchFamily="34" charset="0"/>
              </a:rPr>
              <a:t>MyBlob</a:t>
            </a:r>
            <a:endParaRPr lang="en-US" sz="3000" spc="-75" dirty="0">
              <a:solidFill>
                <a:srgbClr val="00AEEF">
                  <a:alpha val="99000"/>
                </a:srgbClr>
              </a:solidFill>
              <a:latin typeface="Segoe UI Light" pitchFamily="34" charset="0"/>
            </a:endParaRPr>
          </a:p>
          <a:p>
            <a:pPr marL="399980" lvl="1" indent="0">
              <a:spcBef>
                <a:spcPts val="0"/>
              </a:spcBef>
              <a:buNone/>
            </a:pPr>
            <a:r>
              <a:rPr lang="en-US" sz="1200" dirty="0">
                <a:solidFill>
                  <a:srgbClr val="595959">
                    <a:alpha val="99000"/>
                  </a:srgbClr>
                </a:solidFill>
              </a:rPr>
              <a:t>Specify Blob Size = 10 </a:t>
            </a:r>
            <a:r>
              <a:rPr lang="en-US" sz="1200" dirty="0" err="1">
                <a:solidFill>
                  <a:srgbClr val="595959">
                    <a:alpha val="99000"/>
                  </a:srgbClr>
                </a:solidFill>
              </a:rPr>
              <a:t>Gbytes</a:t>
            </a:r>
            <a:endParaRPr lang="en-US" sz="1200" dirty="0">
              <a:solidFill>
                <a:srgbClr val="595959">
                  <a:alpha val="99000"/>
                </a:srgbClr>
              </a:solidFill>
            </a:endParaRPr>
          </a:p>
          <a:p>
            <a:pPr marL="399980" lvl="1" indent="0">
              <a:buNone/>
            </a:pPr>
            <a:r>
              <a:rPr lang="en-US" sz="1200" dirty="0">
                <a:solidFill>
                  <a:srgbClr val="595959">
                    <a:alpha val="99000"/>
                  </a:srgbClr>
                </a:solidFill>
              </a:rPr>
              <a:t>Sparse storage - Only charged for pages with data stored in them</a:t>
            </a:r>
          </a:p>
          <a:p>
            <a:pPr marL="0" indent="0">
              <a:buNone/>
            </a:pPr>
            <a:r>
              <a:rPr lang="en-US" sz="1350" dirty="0">
                <a:solidFill>
                  <a:srgbClr val="595959">
                    <a:alpha val="99000"/>
                  </a:srgbClr>
                </a:solidFill>
              </a:rPr>
              <a:t>Fixed Page Size = 512 bytes</a:t>
            </a:r>
          </a:p>
          <a:p>
            <a:pPr marL="0" indent="0">
              <a:buNone/>
            </a:pPr>
            <a:r>
              <a:rPr lang="en-US" sz="1350" dirty="0">
                <a:solidFill>
                  <a:srgbClr val="595959">
                    <a:alpha val="99000"/>
                  </a:srgbClr>
                </a:solidFill>
              </a:rPr>
              <a:t>Random Access Operations</a:t>
            </a:r>
          </a:p>
          <a:p>
            <a:pPr marL="399980" lvl="1" indent="0">
              <a:buNone/>
            </a:pPr>
            <a:r>
              <a:rPr lang="en-US" sz="1200" b="1" dirty="0" err="1">
                <a:solidFill>
                  <a:srgbClr val="595959">
                    <a:alpha val="99000"/>
                  </a:srgbClr>
                </a:solidFill>
              </a:rPr>
              <a:t>PutPage</a:t>
            </a:r>
            <a:r>
              <a:rPr lang="en-US" sz="1200" dirty="0">
                <a:solidFill>
                  <a:srgbClr val="595959">
                    <a:alpha val="99000"/>
                  </a:srgbClr>
                </a:solidFill>
              </a:rPr>
              <a:t>[512, 2048)</a:t>
            </a:r>
          </a:p>
          <a:p>
            <a:pPr marL="399980" lvl="1" indent="0">
              <a:buNone/>
            </a:pPr>
            <a:r>
              <a:rPr lang="en-US" sz="1200" b="1" dirty="0" err="1">
                <a:solidFill>
                  <a:srgbClr val="595959">
                    <a:alpha val="99000"/>
                  </a:srgbClr>
                </a:solidFill>
              </a:rPr>
              <a:t>PutPage</a:t>
            </a:r>
            <a:r>
              <a:rPr lang="en-US" sz="1200" dirty="0">
                <a:solidFill>
                  <a:srgbClr val="595959">
                    <a:alpha val="99000"/>
                  </a:srgbClr>
                </a:solidFill>
              </a:rPr>
              <a:t>[0, 1024)</a:t>
            </a:r>
          </a:p>
          <a:p>
            <a:pPr marL="399980" lvl="1" indent="0">
              <a:buNone/>
            </a:pPr>
            <a:r>
              <a:rPr lang="en-US" sz="1200" b="1" dirty="0" err="1">
                <a:solidFill>
                  <a:srgbClr val="595959">
                    <a:alpha val="99000"/>
                  </a:srgbClr>
                </a:solidFill>
              </a:rPr>
              <a:t>ClearPage</a:t>
            </a:r>
            <a:r>
              <a:rPr lang="en-US" sz="1200" dirty="0">
                <a:solidFill>
                  <a:srgbClr val="595959">
                    <a:alpha val="99000"/>
                  </a:srgbClr>
                </a:solidFill>
              </a:rPr>
              <a:t>[512, 1536)</a:t>
            </a:r>
          </a:p>
          <a:p>
            <a:pPr marL="399980" lvl="1" indent="0">
              <a:buNone/>
            </a:pPr>
            <a:r>
              <a:rPr lang="en-US" sz="1200" b="1" dirty="0" err="1">
                <a:solidFill>
                  <a:srgbClr val="595959">
                    <a:alpha val="99000"/>
                  </a:srgbClr>
                </a:solidFill>
              </a:rPr>
              <a:t>PutPage</a:t>
            </a:r>
            <a:r>
              <a:rPr lang="en-US" sz="1200" dirty="0">
                <a:solidFill>
                  <a:srgbClr val="595959">
                    <a:alpha val="99000"/>
                  </a:srgbClr>
                </a:solidFill>
              </a:rPr>
              <a:t>[2048,2560)</a:t>
            </a:r>
          </a:p>
          <a:p>
            <a:pPr marL="0" indent="0">
              <a:buNone/>
            </a:pPr>
            <a:r>
              <a:rPr lang="en-US" sz="1350" b="1" dirty="0" err="1">
                <a:solidFill>
                  <a:srgbClr val="595959">
                    <a:alpha val="99000"/>
                  </a:srgbClr>
                </a:solidFill>
              </a:rPr>
              <a:t>GetPageRange</a:t>
            </a:r>
            <a:r>
              <a:rPr lang="en-US" sz="1350" dirty="0">
                <a:solidFill>
                  <a:srgbClr val="595959">
                    <a:alpha val="99000"/>
                  </a:srgbClr>
                </a:solidFill>
              </a:rPr>
              <a:t>[0, 4096) returns valid data ranges:</a:t>
            </a:r>
          </a:p>
          <a:p>
            <a:pPr marL="399980" lvl="1" indent="0">
              <a:buNone/>
            </a:pPr>
            <a:r>
              <a:rPr lang="en-US" sz="1200" dirty="0">
                <a:solidFill>
                  <a:srgbClr val="595959">
                    <a:alpha val="99000"/>
                  </a:srgbClr>
                </a:solidFill>
              </a:rPr>
              <a:t>[0,512) , [1536,2560)</a:t>
            </a:r>
          </a:p>
          <a:p>
            <a:pPr marL="0" indent="0">
              <a:buNone/>
            </a:pPr>
            <a:r>
              <a:rPr lang="en-US" sz="1350" b="1" dirty="0" err="1">
                <a:solidFill>
                  <a:srgbClr val="595959">
                    <a:alpha val="99000"/>
                  </a:srgbClr>
                </a:solidFill>
              </a:rPr>
              <a:t>GetBlob</a:t>
            </a:r>
            <a:r>
              <a:rPr lang="en-US" sz="1350" dirty="0">
                <a:solidFill>
                  <a:srgbClr val="595959">
                    <a:alpha val="99000"/>
                  </a:srgbClr>
                </a:solidFill>
              </a:rPr>
              <a:t>[1000, 2048) returns</a:t>
            </a:r>
          </a:p>
          <a:p>
            <a:pPr marL="399980" lvl="1" indent="0">
              <a:buNone/>
            </a:pPr>
            <a:r>
              <a:rPr lang="en-US" sz="1200" dirty="0">
                <a:solidFill>
                  <a:srgbClr val="595959">
                    <a:alpha val="99000"/>
                  </a:srgbClr>
                </a:solidFill>
              </a:rPr>
              <a:t>All 0 for first 536 bytes</a:t>
            </a:r>
          </a:p>
          <a:p>
            <a:pPr marL="399980" lvl="1" indent="0">
              <a:buNone/>
            </a:pPr>
            <a:r>
              <a:rPr lang="en-US" sz="1200" dirty="0">
                <a:solidFill>
                  <a:srgbClr val="595959">
                    <a:alpha val="99000"/>
                  </a:srgbClr>
                </a:solidFill>
              </a:rPr>
              <a:t>Next 512 bytes are data stored in [1536,2048)</a:t>
            </a:r>
          </a:p>
        </p:txBody>
      </p:sp>
      <p:sp>
        <p:nvSpPr>
          <p:cNvPr id="41" name="TextBox 40"/>
          <p:cNvSpPr txBox="1"/>
          <p:nvPr/>
        </p:nvSpPr>
        <p:spPr>
          <a:xfrm>
            <a:off x="1394282" y="2182405"/>
            <a:ext cx="201014" cy="207747"/>
          </a:xfrm>
          <a:prstGeom prst="rect">
            <a:avLst/>
          </a:prstGeom>
          <a:noFill/>
          <a:effectLst/>
        </p:spPr>
        <p:txBody>
          <a:bodyPr vert="horz" wrap="none" lIns="68577" tIns="34289" rIns="68580" bIns="34289" rtlCol="0">
            <a:spAutoFit/>
          </a:bodyPr>
          <a:lstStyle/>
          <a:p>
            <a:pPr algn="r" defTabSz="914240"/>
            <a:r>
              <a:rPr lang="en-US" sz="900" dirty="0">
                <a:solidFill>
                  <a:srgbClr val="595959">
                    <a:alpha val="99000"/>
                  </a:srgbClr>
                </a:solidFill>
              </a:rPr>
              <a:t>0</a:t>
            </a:r>
          </a:p>
        </p:txBody>
      </p:sp>
      <p:sp>
        <p:nvSpPr>
          <p:cNvPr id="43" name="Rectangle 42"/>
          <p:cNvSpPr/>
          <p:nvPr/>
        </p:nvSpPr>
        <p:spPr>
          <a:xfrm>
            <a:off x="1199212" y="4930989"/>
            <a:ext cx="439859" cy="207747"/>
          </a:xfrm>
          <a:prstGeom prst="rect">
            <a:avLst/>
          </a:prstGeom>
        </p:spPr>
        <p:txBody>
          <a:bodyPr wrap="none" lIns="68577" tIns="34289" rIns="68577" bIns="34289">
            <a:spAutoFit/>
          </a:bodyPr>
          <a:lstStyle/>
          <a:p>
            <a:pPr algn="r" defTabSz="914240"/>
            <a:r>
              <a:rPr lang="en-US" sz="900" dirty="0">
                <a:solidFill>
                  <a:srgbClr val="595959">
                    <a:alpha val="99000"/>
                  </a:srgbClr>
                </a:solidFill>
              </a:rPr>
              <a:t>10 GB</a:t>
            </a:r>
            <a:endParaRPr lang="en-US" sz="900" baseline="30000" dirty="0">
              <a:solidFill>
                <a:srgbClr val="595959">
                  <a:alpha val="99000"/>
                </a:srgbClr>
              </a:solidFill>
            </a:endParaRPr>
          </a:p>
        </p:txBody>
      </p:sp>
      <p:sp>
        <p:nvSpPr>
          <p:cNvPr id="47" name="Rectangle 46"/>
          <p:cNvSpPr/>
          <p:nvPr/>
        </p:nvSpPr>
        <p:spPr>
          <a:xfrm rot="5400000">
            <a:off x="828134" y="3109912"/>
            <a:ext cx="2743200" cy="108585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20" tIns="45710" rIns="91420" bIns="45710" numCol="1" rtlCol="0" anchor="ctr" anchorCtr="0" compatLnSpc="1">
            <a:prstTxWarp prst="textNoShape">
              <a:avLst/>
            </a:prstTxWarp>
          </a:bodyPr>
          <a:lstStyle/>
          <a:p>
            <a:pPr algn="ctr" defTabSz="685546"/>
            <a:endParaRPr lang="en-US" dirty="0">
              <a:solidFill>
                <a:srgbClr val="FFFFFF">
                  <a:alpha val="99000"/>
                </a:srgbClr>
              </a:solidFill>
            </a:endParaRPr>
          </a:p>
        </p:txBody>
      </p:sp>
      <p:cxnSp>
        <p:nvCxnSpPr>
          <p:cNvPr id="49" name="Straight Connector 48"/>
          <p:cNvCxnSpPr/>
          <p:nvPr/>
        </p:nvCxnSpPr>
        <p:spPr>
          <a:xfrm rot="5400000">
            <a:off x="811402" y="4252913"/>
            <a:ext cx="1315045" cy="596"/>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246179" y="2416388"/>
            <a:ext cx="349118" cy="230816"/>
          </a:xfrm>
          <a:prstGeom prst="rect">
            <a:avLst/>
          </a:prstGeom>
        </p:spPr>
        <p:txBody>
          <a:bodyPr wrap="none" lIns="91424" tIns="45712" rIns="68580" bIns="45712">
            <a:spAutoFit/>
          </a:bodyPr>
          <a:lstStyle/>
          <a:p>
            <a:pPr algn="r" defTabSz="914240"/>
            <a:r>
              <a:rPr lang="en-US" sz="900" dirty="0">
                <a:solidFill>
                  <a:srgbClr val="595959">
                    <a:alpha val="99000"/>
                  </a:srgbClr>
                </a:solidFill>
              </a:rPr>
              <a:t>512</a:t>
            </a:r>
          </a:p>
        </p:txBody>
      </p:sp>
      <p:sp>
        <p:nvSpPr>
          <p:cNvPr id="53" name="Rectangle 52"/>
          <p:cNvSpPr/>
          <p:nvPr/>
        </p:nvSpPr>
        <p:spPr>
          <a:xfrm>
            <a:off x="1183661" y="2644988"/>
            <a:ext cx="411636" cy="230816"/>
          </a:xfrm>
          <a:prstGeom prst="rect">
            <a:avLst/>
          </a:prstGeom>
        </p:spPr>
        <p:txBody>
          <a:bodyPr wrap="none" lIns="91424" tIns="45712" rIns="68580" bIns="45712">
            <a:spAutoFit/>
          </a:bodyPr>
          <a:lstStyle/>
          <a:p>
            <a:pPr algn="r" defTabSz="914240"/>
            <a:r>
              <a:rPr lang="en-US" sz="900" dirty="0">
                <a:solidFill>
                  <a:srgbClr val="595959">
                    <a:alpha val="99000"/>
                  </a:srgbClr>
                </a:solidFill>
              </a:rPr>
              <a:t>1024</a:t>
            </a:r>
          </a:p>
        </p:txBody>
      </p:sp>
      <p:cxnSp>
        <p:nvCxnSpPr>
          <p:cNvPr id="55" name="Straight Connector 54"/>
          <p:cNvCxnSpPr/>
          <p:nvPr/>
        </p:nvCxnSpPr>
        <p:spPr>
          <a:xfrm>
            <a:off x="1656809" y="2509838"/>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656809" y="4110038"/>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656809" y="4338638"/>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56809" y="2737247"/>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656809" y="2965847"/>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656809" y="3194447"/>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56809" y="3423047"/>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56809" y="3651647"/>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56809" y="3880247"/>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656809" y="4567238"/>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656809" y="4795838"/>
            <a:ext cx="1085850" cy="1191"/>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183661" y="2870321"/>
            <a:ext cx="411636" cy="230816"/>
          </a:xfrm>
          <a:prstGeom prst="rect">
            <a:avLst/>
          </a:prstGeom>
        </p:spPr>
        <p:txBody>
          <a:bodyPr wrap="none" lIns="91424" tIns="45712" rIns="68580" bIns="45712">
            <a:spAutoFit/>
          </a:bodyPr>
          <a:lstStyle/>
          <a:p>
            <a:pPr algn="r" defTabSz="914240"/>
            <a:r>
              <a:rPr lang="en-US" sz="900" dirty="0">
                <a:solidFill>
                  <a:srgbClr val="595959">
                    <a:alpha val="99000"/>
                  </a:srgbClr>
                </a:solidFill>
              </a:rPr>
              <a:t>1536</a:t>
            </a:r>
          </a:p>
        </p:txBody>
      </p:sp>
      <p:sp>
        <p:nvSpPr>
          <p:cNvPr id="77" name="Rectangle 76"/>
          <p:cNvSpPr/>
          <p:nvPr/>
        </p:nvSpPr>
        <p:spPr>
          <a:xfrm>
            <a:off x="1183661" y="3098921"/>
            <a:ext cx="411636" cy="230816"/>
          </a:xfrm>
          <a:prstGeom prst="rect">
            <a:avLst/>
          </a:prstGeom>
        </p:spPr>
        <p:txBody>
          <a:bodyPr wrap="none" lIns="91424" tIns="45712" rIns="68580" bIns="45712">
            <a:spAutoFit/>
          </a:bodyPr>
          <a:lstStyle/>
          <a:p>
            <a:pPr algn="r" defTabSz="914240"/>
            <a:r>
              <a:rPr lang="en-US" sz="900" dirty="0">
                <a:solidFill>
                  <a:srgbClr val="595959">
                    <a:alpha val="99000"/>
                  </a:srgbClr>
                </a:solidFill>
              </a:rPr>
              <a:t>2048</a:t>
            </a:r>
          </a:p>
        </p:txBody>
      </p:sp>
      <p:sp>
        <p:nvSpPr>
          <p:cNvPr id="78" name="Rectangle 77"/>
          <p:cNvSpPr/>
          <p:nvPr/>
        </p:nvSpPr>
        <p:spPr>
          <a:xfrm>
            <a:off x="1183661" y="3327521"/>
            <a:ext cx="411636" cy="230816"/>
          </a:xfrm>
          <a:prstGeom prst="rect">
            <a:avLst/>
          </a:prstGeom>
        </p:spPr>
        <p:txBody>
          <a:bodyPr wrap="none" lIns="91424" tIns="45712" rIns="68580" bIns="45712">
            <a:spAutoFit/>
          </a:bodyPr>
          <a:lstStyle/>
          <a:p>
            <a:pPr algn="r" defTabSz="914240"/>
            <a:r>
              <a:rPr lang="en-US" sz="900" dirty="0">
                <a:solidFill>
                  <a:srgbClr val="595959">
                    <a:alpha val="99000"/>
                  </a:srgbClr>
                </a:solidFill>
              </a:rPr>
              <a:t>2560</a:t>
            </a:r>
          </a:p>
        </p:txBody>
      </p:sp>
      <p:grpSp>
        <p:nvGrpSpPr>
          <p:cNvPr id="87" name="Group 103"/>
          <p:cNvGrpSpPr/>
          <p:nvPr/>
        </p:nvGrpSpPr>
        <p:grpSpPr>
          <a:xfrm>
            <a:off x="2856959" y="2281237"/>
            <a:ext cx="114300" cy="1143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914240"/>
              <a:endParaRPr lang="en-US"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914240"/>
              <a:endParaRPr lang="en-US" dirty="0">
                <a:solidFill>
                  <a:srgbClr val="292929"/>
                </a:solidFill>
              </a:endParaRPr>
            </a:p>
          </p:txBody>
        </p:sp>
      </p:grpSp>
      <p:sp>
        <p:nvSpPr>
          <p:cNvPr id="90" name="Right Brace 89"/>
          <p:cNvSpPr/>
          <p:nvPr/>
        </p:nvSpPr>
        <p:spPr>
          <a:xfrm>
            <a:off x="2856959" y="2676526"/>
            <a:ext cx="114300" cy="519113"/>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68577" tIns="34289" rIns="68577" bIns="34289" rtlCol="0" anchor="ctr"/>
          <a:lstStyle/>
          <a:p>
            <a:pPr algn="ctr" defTabSz="914240"/>
            <a:endParaRPr lang="en-US" dirty="0">
              <a:solidFill>
                <a:srgbClr val="292929"/>
              </a:solidFill>
            </a:endParaRPr>
          </a:p>
        </p:txBody>
      </p:sp>
      <p:sp>
        <p:nvSpPr>
          <p:cNvPr id="6" name="Rectangle 5"/>
          <p:cNvSpPr/>
          <p:nvPr/>
        </p:nvSpPr>
        <p:spPr>
          <a:xfrm rot="5400000">
            <a:off x="1054510" y="3470042"/>
            <a:ext cx="2329870" cy="369332"/>
          </a:xfrm>
          <a:prstGeom prst="rect">
            <a:avLst/>
          </a:prstGeom>
        </p:spPr>
        <p:txBody>
          <a:bodyPr wrap="none">
            <a:spAutoFit/>
          </a:bodyPr>
          <a:lstStyle/>
          <a:p>
            <a:pPr algn="ctr" defTabSz="685546"/>
            <a:r>
              <a:rPr lang="en-US" dirty="0">
                <a:solidFill>
                  <a:srgbClr val="FFFFFF">
                    <a:alpha val="99000"/>
                  </a:srgbClr>
                </a:solidFill>
              </a:rPr>
              <a:t>10 GB Address Space</a:t>
            </a:r>
          </a:p>
        </p:txBody>
      </p:sp>
      <p:sp>
        <p:nvSpPr>
          <p:cNvPr id="79" name="Rectangle 78"/>
          <p:cNvSpPr/>
          <p:nvPr/>
        </p:nvSpPr>
        <p:spPr>
          <a:xfrm rot="5400000">
            <a:off x="1856834" y="2309813"/>
            <a:ext cx="685800" cy="108585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sp>
        <p:nvSpPr>
          <p:cNvPr id="80" name="Rectangle 79"/>
          <p:cNvSpPr/>
          <p:nvPr/>
        </p:nvSpPr>
        <p:spPr>
          <a:xfrm rot="5400000">
            <a:off x="1971134" y="1966913"/>
            <a:ext cx="457200" cy="108585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grpSp>
        <p:nvGrpSpPr>
          <p:cNvPr id="81" name="Group 71"/>
          <p:cNvGrpSpPr/>
          <p:nvPr/>
        </p:nvGrpSpPr>
        <p:grpSpPr>
          <a:xfrm>
            <a:off x="1656810" y="2509837"/>
            <a:ext cx="1085850" cy="4572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a:endParaRPr lang="en-US" sz="1725"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085434" y="2767013"/>
            <a:ext cx="228600" cy="108585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74" tIns="34287" rIns="68574" bIns="34287" numCol="1" rtlCol="0" anchor="ctr" anchorCtr="0" compatLnSpc="1">
            <a:prstTxWarp prst="textNoShape">
              <a:avLst/>
            </a:prstTxWarp>
          </a:bodyPr>
          <a:lstStyle/>
          <a:p>
            <a:pPr algn="ctr" defTabSz="685546"/>
            <a:endParaRPr lang="en-US" sz="1725"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330555" y="2901367"/>
            <a:ext cx="3180207" cy="2131518"/>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t" anchorCtr="0" compatLnSpc="1">
            <a:prstTxWarp prst="textNoShape">
              <a:avLst/>
            </a:prstTxWarp>
          </a:bodyPr>
          <a:lstStyle/>
          <a:p>
            <a:pPr algn="ctr" defTabSz="685341" fontAlgn="base">
              <a:spcBef>
                <a:spcPct val="0"/>
              </a:spcBef>
              <a:spcAft>
                <a:spcPct val="0"/>
              </a:spcAft>
            </a:pPr>
            <a:endParaRPr lang="en-US"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390526" y="1943100"/>
            <a:ext cx="8361760" cy="2250616"/>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6384796" y="3542666"/>
            <a:ext cx="1071545" cy="1194884"/>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grpSp>
      <p:sp>
        <p:nvSpPr>
          <p:cNvPr id="4" name="Rectangle 3"/>
          <p:cNvSpPr/>
          <p:nvPr/>
        </p:nvSpPr>
        <p:spPr>
          <a:xfrm>
            <a:off x="389436" y="5164914"/>
            <a:ext cx="6869316" cy="323165"/>
          </a:xfrm>
          <a:prstGeom prst="rect">
            <a:avLst/>
          </a:prstGeom>
        </p:spPr>
        <p:txBody>
          <a:bodyPr wrap="none">
            <a:spAutoFit/>
          </a:bodyPr>
          <a:lstStyle/>
          <a:p>
            <a:r>
              <a:rPr lang="en-US" sz="1500" dirty="0">
                <a:latin typeface="Segoe UI Light" panose="020B0502040204020203" pitchFamily="34" charset="0"/>
                <a:cs typeface="Segoe UI Light" panose="020B0502040204020203" pitchFamily="34" charset="0"/>
              </a:rPr>
              <a:t>REST = Representational State Transfer – a client-server model for web applications</a:t>
            </a:r>
          </a:p>
        </p:txBody>
      </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028701"/>
            <a:ext cx="8363938" cy="1121846"/>
          </a:xfrm>
        </p:spPr>
        <p:txBody>
          <a:bodyPr/>
          <a:lstStyle/>
          <a:p>
            <a:r>
              <a:rPr lang="en-US" smtClean="0"/>
              <a:t>Table Storage Concepts</a:t>
            </a:r>
            <a:br>
              <a:rPr lang="en-US" smtClean="0"/>
            </a:br>
            <a:endParaRPr lang="en-US" dirty="0"/>
          </a:p>
        </p:txBody>
      </p:sp>
      <p:grpSp>
        <p:nvGrpSpPr>
          <p:cNvPr id="45" name="Group 4"/>
          <p:cNvGrpSpPr/>
          <p:nvPr/>
        </p:nvGrpSpPr>
        <p:grpSpPr>
          <a:xfrm>
            <a:off x="4199384" y="1941910"/>
            <a:ext cx="1650533" cy="322326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186690" rIns="186690" bIns="186690" numCol="1" spcCol="1270" anchor="t" anchorCtr="0">
              <a:noAutofit/>
            </a:bodyPr>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Entity</a:t>
              </a:r>
            </a:p>
          </p:txBody>
        </p:sp>
      </p:grpSp>
      <p:grpSp>
        <p:nvGrpSpPr>
          <p:cNvPr id="48" name="Group 5"/>
          <p:cNvGrpSpPr/>
          <p:nvPr/>
        </p:nvGrpSpPr>
        <p:grpSpPr>
          <a:xfrm>
            <a:off x="2257855" y="1941911"/>
            <a:ext cx="1845059" cy="322326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186690" rIns="186690" bIns="186690" numCol="1" spcCol="1270" anchor="t" anchorCtr="0">
              <a:noAutofit/>
            </a:bodyPr>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Table</a:t>
              </a:r>
            </a:p>
          </p:txBody>
        </p:sp>
      </p:grpSp>
      <p:grpSp>
        <p:nvGrpSpPr>
          <p:cNvPr id="51" name="Group 6"/>
          <p:cNvGrpSpPr/>
          <p:nvPr/>
        </p:nvGrpSpPr>
        <p:grpSpPr>
          <a:xfrm>
            <a:off x="390526" y="1941911"/>
            <a:ext cx="1770860" cy="322326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186690" rIns="186690" bIns="186690" numCol="1" spcCol="1270" anchor="t" anchorCtr="0">
              <a:noAutofit/>
            </a:bodyPr>
            <a:lstStyle/>
            <a:p>
              <a:pPr defTabSz="1166764">
                <a:lnSpc>
                  <a:spcPct val="90000"/>
                </a:lnSpc>
                <a:spcBef>
                  <a:spcPct val="0"/>
                </a:spcBef>
                <a:spcAft>
                  <a:spcPct val="35000"/>
                </a:spcAft>
              </a:pPr>
              <a:r>
                <a:rPr lang="en-US" sz="2100" dirty="0">
                  <a:solidFill>
                    <a:srgbClr val="595959">
                      <a:alpha val="98824"/>
                    </a:srgbClr>
                  </a:solidFill>
                  <a:latin typeface="Segoe UI Light" pitchFamily="34" charset="0"/>
                </a:rPr>
                <a:t>Account</a:t>
              </a:r>
              <a:endParaRPr lang="en-US" sz="2325" dirty="0">
                <a:solidFill>
                  <a:srgbClr val="595959">
                    <a:alpha val="98824"/>
                  </a:srgbClr>
                </a:solidFill>
                <a:latin typeface="Segoe UI Light" pitchFamily="34" charset="0"/>
              </a:endParaRPr>
            </a:p>
          </p:txBody>
        </p:sp>
      </p:grpSp>
      <p:cxnSp>
        <p:nvCxnSpPr>
          <p:cNvPr id="57" name="Straight Connector 56"/>
          <p:cNvCxnSpPr/>
          <p:nvPr/>
        </p:nvCxnSpPr>
        <p:spPr>
          <a:xfrm>
            <a:off x="1697157" y="3757999"/>
            <a:ext cx="1112108" cy="81554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752762" y="3137073"/>
            <a:ext cx="991630" cy="75067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18722" y="3559145"/>
            <a:ext cx="1114467"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err="1">
                <a:solidFill>
                  <a:srgbClr val="FFFFFF">
                    <a:alpha val="99000"/>
                  </a:srgbClr>
                </a:solidFill>
              </a:rPr>
              <a:t>contoso</a:t>
            </a:r>
            <a:endParaRPr lang="en-US" sz="1500" dirty="0">
              <a:solidFill>
                <a:srgbClr val="FFFFFF">
                  <a:alpha val="99000"/>
                </a:srgbClr>
              </a:solidFill>
            </a:endParaRPr>
          </a:p>
        </p:txBody>
      </p:sp>
      <p:cxnSp>
        <p:nvCxnSpPr>
          <p:cNvPr id="61" name="Straight Connector 60"/>
          <p:cNvCxnSpPr/>
          <p:nvPr/>
        </p:nvCxnSpPr>
        <p:spPr>
          <a:xfrm>
            <a:off x="3606276" y="3183409"/>
            <a:ext cx="965726" cy="3707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634078" y="2849779"/>
            <a:ext cx="937923" cy="39850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4429944" y="2627710"/>
            <a:ext cx="1189413"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350" dirty="0">
                <a:solidFill>
                  <a:srgbClr val="FFFFFF">
                    <a:alpha val="99000"/>
                  </a:srgbClr>
                </a:solidFill>
              </a:rPr>
              <a:t>Name =…</a:t>
            </a:r>
          </a:p>
          <a:p>
            <a:pPr defTabSz="914240"/>
            <a:r>
              <a:rPr lang="en-US" sz="1350" dirty="0">
                <a:solidFill>
                  <a:srgbClr val="FFFFFF">
                    <a:alpha val="99000"/>
                  </a:srgbClr>
                </a:solidFill>
              </a:rPr>
              <a:t>Email = …</a:t>
            </a:r>
          </a:p>
        </p:txBody>
      </p:sp>
      <p:sp>
        <p:nvSpPr>
          <p:cNvPr id="68" name="Rectangle 67"/>
          <p:cNvSpPr/>
          <p:nvPr/>
        </p:nvSpPr>
        <p:spPr>
          <a:xfrm>
            <a:off x="4429943" y="3248667"/>
            <a:ext cx="1189415"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350" dirty="0">
                <a:solidFill>
                  <a:srgbClr val="FFFFFF">
                    <a:alpha val="99000"/>
                  </a:srgbClr>
                </a:solidFill>
              </a:rPr>
              <a:t>Name =…</a:t>
            </a:r>
          </a:p>
          <a:p>
            <a:pPr defTabSz="914240"/>
            <a:r>
              <a:rPr lang="en-US" sz="1350" dirty="0" err="1">
                <a:solidFill>
                  <a:srgbClr val="FFFFFF">
                    <a:alpha val="99000"/>
                  </a:srgbClr>
                </a:solidFill>
              </a:rPr>
              <a:t>EMailAdd</a:t>
            </a:r>
            <a:r>
              <a:rPr lang="en-US" sz="1350" dirty="0">
                <a:solidFill>
                  <a:srgbClr val="FFFFFF">
                    <a:alpha val="99000"/>
                  </a:srgbClr>
                </a:solidFill>
              </a:rPr>
              <a:t>= </a:t>
            </a:r>
          </a:p>
        </p:txBody>
      </p:sp>
      <p:sp>
        <p:nvSpPr>
          <p:cNvPr id="69" name="Rectangle 68"/>
          <p:cNvSpPr/>
          <p:nvPr/>
        </p:nvSpPr>
        <p:spPr>
          <a:xfrm>
            <a:off x="2641356" y="2938188"/>
            <a:ext cx="1078058"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customers</a:t>
            </a:r>
          </a:p>
        </p:txBody>
      </p:sp>
      <p:cxnSp>
        <p:nvCxnSpPr>
          <p:cNvPr id="74" name="Straight Connector 73"/>
          <p:cNvCxnSpPr/>
          <p:nvPr/>
        </p:nvCxnSpPr>
        <p:spPr>
          <a:xfrm>
            <a:off x="3606276" y="4434531"/>
            <a:ext cx="965726" cy="3707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634078" y="4100901"/>
            <a:ext cx="937923" cy="39850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4429944" y="4490581"/>
            <a:ext cx="1189413"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350" dirty="0">
                <a:solidFill>
                  <a:srgbClr val="FFFFFF">
                    <a:alpha val="99000"/>
                  </a:srgbClr>
                </a:solidFill>
              </a:rPr>
              <a:t>Photo ID =…</a:t>
            </a:r>
          </a:p>
          <a:p>
            <a:pPr defTabSz="914240"/>
            <a:r>
              <a:rPr lang="en-US" sz="1350" dirty="0">
                <a:solidFill>
                  <a:srgbClr val="FFFFFF">
                    <a:alpha val="99000"/>
                  </a:srgbClr>
                </a:solidFill>
              </a:rPr>
              <a:t>Date =…</a:t>
            </a:r>
          </a:p>
        </p:txBody>
      </p:sp>
      <p:sp>
        <p:nvSpPr>
          <p:cNvPr id="71" name="Rectangle 70"/>
          <p:cNvSpPr/>
          <p:nvPr/>
        </p:nvSpPr>
        <p:spPr>
          <a:xfrm>
            <a:off x="2641357" y="4180103"/>
            <a:ext cx="1078058"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500" dirty="0">
                <a:solidFill>
                  <a:srgbClr val="FFFFFF">
                    <a:alpha val="99000"/>
                  </a:srgbClr>
                </a:solidFill>
              </a:rPr>
              <a:t>photos</a:t>
            </a:r>
          </a:p>
        </p:txBody>
      </p:sp>
      <p:sp>
        <p:nvSpPr>
          <p:cNvPr id="72" name="Rounded Rectangle 97"/>
          <p:cNvSpPr/>
          <p:nvPr/>
        </p:nvSpPr>
        <p:spPr>
          <a:xfrm>
            <a:off x="4429944" y="3869624"/>
            <a:ext cx="1189413" cy="559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914240"/>
            <a:r>
              <a:rPr lang="en-US" sz="1350" dirty="0">
                <a:solidFill>
                  <a:srgbClr val="FFFFFF">
                    <a:alpha val="99000"/>
                  </a:srgbClr>
                </a:solidFill>
              </a:rPr>
              <a:t>Photo ID =…</a:t>
            </a:r>
          </a:p>
          <a:p>
            <a:pPr defTabSz="914240"/>
            <a:r>
              <a:rPr lang="en-US" sz="1350"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90193" y="5636661"/>
            <a:ext cx="1261441" cy="146626"/>
          </a:xfrm>
          <a:prstGeom prst="rect">
            <a:avLst/>
          </a:prstGeom>
        </p:spPr>
      </p:pic>
      <p:sp>
        <p:nvSpPr>
          <p:cNvPr id="14" name="Content Placeholder 2"/>
          <p:cNvSpPr txBox="1">
            <a:spLocks/>
          </p:cNvSpPr>
          <p:nvPr/>
        </p:nvSpPr>
        <p:spPr>
          <a:xfrm>
            <a:off x="3649064" y="3128964"/>
            <a:ext cx="5108698" cy="2697956"/>
          </a:xfrm>
          <a:prstGeom prst="rect">
            <a:avLst/>
          </a:prstGeom>
        </p:spPr>
        <p:txBody>
          <a:bodyPr vert="horz" lIns="91424" tIns="45712" rIns="91424" bIns="45712"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1" lvl="1" indent="0" defTabSz="685744">
              <a:lnSpc>
                <a:spcPct val="90000"/>
              </a:lnSpc>
              <a:spcBef>
                <a:spcPts val="0"/>
              </a:spcBef>
              <a:spcAft>
                <a:spcPts val="450"/>
              </a:spcAft>
              <a:buSzPct val="80000"/>
              <a:buNone/>
            </a:pPr>
            <a:r>
              <a:rPr lang="en-US" sz="1500" b="1" spc="-38" dirty="0">
                <a:solidFill>
                  <a:srgbClr val="FFFFFF">
                    <a:alpha val="99000"/>
                  </a:srgbClr>
                </a:solidFill>
                <a:latin typeface="Segoe UI"/>
                <a:cs typeface="Segoe UI" pitchFamily="34" charset="0"/>
              </a:rPr>
              <a:t>Insert</a:t>
            </a:r>
          </a:p>
          <a:p>
            <a:pPr marL="2381" lvl="1" indent="0" defTabSz="685744">
              <a:lnSpc>
                <a:spcPct val="90000"/>
              </a:lnSpc>
              <a:spcBef>
                <a:spcPts val="0"/>
              </a:spcBef>
              <a:spcAft>
                <a:spcPts val="450"/>
              </a:spcAft>
              <a:buSzPct val="80000"/>
              <a:buNone/>
            </a:pPr>
            <a:r>
              <a:rPr lang="en-US" sz="1500" b="1" spc="-38" dirty="0">
                <a:solidFill>
                  <a:srgbClr val="FFFFFF">
                    <a:alpha val="99000"/>
                  </a:srgbClr>
                </a:solidFill>
                <a:latin typeface="Segoe UI"/>
                <a:cs typeface="Segoe UI" pitchFamily="34" charset="0"/>
              </a:rPr>
              <a:t>Update </a:t>
            </a:r>
          </a:p>
          <a:p>
            <a:pPr marL="2381" lvl="1" indent="0" defTabSz="685744">
              <a:lnSpc>
                <a:spcPct val="90000"/>
              </a:lnSpc>
              <a:spcBef>
                <a:spcPts val="0"/>
              </a:spcBef>
              <a:spcAft>
                <a:spcPts val="450"/>
              </a:spcAft>
              <a:buSzPct val="80000"/>
              <a:buNone/>
            </a:pPr>
            <a:r>
              <a:rPr lang="en-US" sz="1200" spc="-38" dirty="0">
                <a:solidFill>
                  <a:srgbClr val="FFFFFF">
                    <a:alpha val="99000"/>
                  </a:srgbClr>
                </a:solidFill>
                <a:latin typeface="Segoe UI"/>
                <a:cs typeface="Segoe UI" pitchFamily="34" charset="0"/>
              </a:rPr>
              <a:t>Merge – Partial update</a:t>
            </a:r>
          </a:p>
          <a:p>
            <a:pPr marL="2381" lvl="1" indent="0" defTabSz="685744">
              <a:lnSpc>
                <a:spcPct val="90000"/>
              </a:lnSpc>
              <a:spcBef>
                <a:spcPts val="0"/>
              </a:spcBef>
              <a:spcAft>
                <a:spcPts val="450"/>
              </a:spcAft>
              <a:buSzPct val="80000"/>
              <a:buNone/>
            </a:pPr>
            <a:r>
              <a:rPr lang="en-US" sz="1200" spc="-38" dirty="0">
                <a:solidFill>
                  <a:srgbClr val="FFFFFF">
                    <a:alpha val="99000"/>
                  </a:srgbClr>
                </a:solidFill>
                <a:latin typeface="Segoe UI"/>
                <a:cs typeface="Segoe UI" pitchFamily="34" charset="0"/>
              </a:rPr>
              <a:t>Replace – Update entire entity</a:t>
            </a:r>
            <a:endParaRPr lang="en-US" sz="1200" b="1" spc="-38" dirty="0">
              <a:solidFill>
                <a:srgbClr val="FFFFFF">
                  <a:alpha val="99000"/>
                </a:srgbClr>
              </a:solidFill>
              <a:latin typeface="Segoe UI"/>
              <a:cs typeface="Segoe UI" pitchFamily="34" charset="0"/>
            </a:endParaRPr>
          </a:p>
          <a:p>
            <a:pPr marL="2381" lvl="1" indent="0" defTabSz="685744">
              <a:lnSpc>
                <a:spcPct val="90000"/>
              </a:lnSpc>
              <a:spcBef>
                <a:spcPts val="0"/>
              </a:spcBef>
              <a:spcAft>
                <a:spcPts val="450"/>
              </a:spcAft>
              <a:buSzPct val="80000"/>
              <a:buNone/>
            </a:pPr>
            <a:r>
              <a:rPr lang="en-US" sz="1500" b="1" spc="-38" dirty="0" err="1">
                <a:solidFill>
                  <a:srgbClr val="FFFFFF">
                    <a:alpha val="99000"/>
                  </a:srgbClr>
                </a:solidFill>
                <a:latin typeface="Segoe UI"/>
                <a:cs typeface="Segoe UI" pitchFamily="34" charset="0"/>
              </a:rPr>
              <a:t>Upsert</a:t>
            </a:r>
            <a:endParaRPr lang="en-US" sz="1500" b="1" spc="-38" dirty="0">
              <a:solidFill>
                <a:srgbClr val="FFFFFF">
                  <a:alpha val="99000"/>
                </a:srgbClr>
              </a:solidFill>
              <a:latin typeface="Segoe UI"/>
              <a:cs typeface="Segoe UI" pitchFamily="34" charset="0"/>
            </a:endParaRPr>
          </a:p>
          <a:p>
            <a:pPr marL="2381" lvl="1" indent="0" defTabSz="685744">
              <a:lnSpc>
                <a:spcPct val="90000"/>
              </a:lnSpc>
              <a:spcBef>
                <a:spcPts val="0"/>
              </a:spcBef>
              <a:spcAft>
                <a:spcPts val="450"/>
              </a:spcAft>
              <a:buSzPct val="80000"/>
              <a:buNone/>
            </a:pPr>
            <a:r>
              <a:rPr lang="en-US" sz="1500" b="1" spc="-38" dirty="0">
                <a:solidFill>
                  <a:srgbClr val="FFFFFF">
                    <a:alpha val="99000"/>
                  </a:srgbClr>
                </a:solidFill>
                <a:latin typeface="Segoe UI"/>
                <a:cs typeface="Segoe UI" pitchFamily="34" charset="0"/>
              </a:rPr>
              <a:t>Delete</a:t>
            </a:r>
          </a:p>
          <a:p>
            <a:pPr marL="2381" lvl="1" indent="0" defTabSz="685744">
              <a:lnSpc>
                <a:spcPct val="90000"/>
              </a:lnSpc>
              <a:spcBef>
                <a:spcPts val="0"/>
              </a:spcBef>
              <a:spcAft>
                <a:spcPts val="450"/>
              </a:spcAft>
              <a:buSzPct val="80000"/>
              <a:buNone/>
            </a:pPr>
            <a:r>
              <a:rPr lang="en-US" sz="1500" b="1" spc="-38" dirty="0">
                <a:solidFill>
                  <a:srgbClr val="FFFFFF">
                    <a:alpha val="99000"/>
                  </a:srgbClr>
                </a:solidFill>
                <a:latin typeface="Segoe UI"/>
                <a:cs typeface="Segoe UI" pitchFamily="34" charset="0"/>
              </a:rPr>
              <a:t>Query</a:t>
            </a:r>
          </a:p>
          <a:p>
            <a:pPr marL="2381" lvl="1" indent="0" defTabSz="685744">
              <a:lnSpc>
                <a:spcPct val="90000"/>
              </a:lnSpc>
              <a:spcBef>
                <a:spcPts val="0"/>
              </a:spcBef>
              <a:spcAft>
                <a:spcPts val="450"/>
              </a:spcAft>
              <a:buSzPct val="80000"/>
              <a:buNone/>
            </a:pPr>
            <a:r>
              <a:rPr lang="en-US" sz="1500" spc="-38" dirty="0">
                <a:solidFill>
                  <a:srgbClr val="FFFFFF">
                    <a:alpha val="99000"/>
                  </a:srgbClr>
                </a:solidFill>
                <a:latin typeface="Segoe UI"/>
                <a:cs typeface="Segoe UI" pitchFamily="34" charset="0"/>
              </a:rPr>
              <a:t>Entity Group Transactions</a:t>
            </a:r>
          </a:p>
          <a:p>
            <a:pPr marL="2381" lvl="1" indent="0" defTabSz="685744">
              <a:lnSpc>
                <a:spcPct val="90000"/>
              </a:lnSpc>
              <a:spcBef>
                <a:spcPts val="0"/>
              </a:spcBef>
              <a:spcAft>
                <a:spcPts val="450"/>
              </a:spcAft>
              <a:buSzPct val="80000"/>
              <a:buNone/>
            </a:pPr>
            <a:r>
              <a:rPr lang="en-US" sz="1200" spc="-38"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3649541" y="1838326"/>
            <a:ext cx="5108698" cy="1144929"/>
          </a:xfrm>
          <a:prstGeom prst="rect">
            <a:avLst/>
          </a:prstGeom>
        </p:spPr>
        <p:txBody>
          <a:bodyPr vert="horz" lIns="91424" tIns="45712" rIns="91424" bIns="45712"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1" lvl="1" indent="0" defTabSz="685744">
              <a:lnSpc>
                <a:spcPct val="90000"/>
              </a:lnSpc>
              <a:spcBef>
                <a:spcPts val="0"/>
              </a:spcBef>
              <a:spcAft>
                <a:spcPts val="450"/>
              </a:spcAft>
              <a:buSzPct val="80000"/>
              <a:buNone/>
            </a:pPr>
            <a:r>
              <a:rPr lang="en-US" sz="1500" b="1" spc="-38" dirty="0">
                <a:solidFill>
                  <a:srgbClr val="FFFFFF">
                    <a:alpha val="99000"/>
                  </a:srgbClr>
                </a:solidFill>
                <a:latin typeface="Segoe UI"/>
                <a:cs typeface="Segoe UI" pitchFamily="34" charset="0"/>
              </a:rPr>
              <a:t>Create, Query, Delete</a:t>
            </a:r>
          </a:p>
          <a:p>
            <a:pPr marL="2381" lvl="1" indent="0" defTabSz="685744">
              <a:lnSpc>
                <a:spcPct val="90000"/>
              </a:lnSpc>
              <a:spcBef>
                <a:spcPts val="0"/>
              </a:spcBef>
              <a:spcAft>
                <a:spcPts val="450"/>
              </a:spcAft>
              <a:buSzPct val="80000"/>
              <a:buNone/>
            </a:pPr>
            <a:r>
              <a:rPr lang="en-US" sz="1500" spc="-38"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192" y="3050605"/>
            <a:ext cx="9141619"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1705" y="2056776"/>
            <a:ext cx="2774207" cy="738664"/>
            <a:chOff x="600683" y="1599366"/>
            <a:chExt cx="3698943" cy="984886"/>
          </a:xfrm>
        </p:grpSpPr>
        <p:sp>
          <p:nvSpPr>
            <p:cNvPr id="20" name="TextBox 19"/>
            <p:cNvSpPr txBox="1"/>
            <p:nvPr/>
          </p:nvSpPr>
          <p:spPr>
            <a:xfrm>
              <a:off x="1650019" y="1599366"/>
              <a:ext cx="2649607" cy="984886"/>
            </a:xfrm>
            <a:prstGeom prst="rect">
              <a:avLst/>
            </a:prstGeom>
            <a:noFill/>
          </p:spPr>
          <p:txBody>
            <a:bodyPr wrap="square" lIns="0" tIns="0" rIns="0" bIns="0" rtlCol="0">
              <a:spAutoFit/>
            </a:bodyPr>
            <a:lstStyle/>
            <a:p>
              <a:pPr defTabSz="914240"/>
              <a:r>
                <a:rPr lang="en-US" sz="2400" spc="-75" dirty="0">
                  <a:solidFill>
                    <a:srgbClr val="FFFFFF">
                      <a:alpha val="99000"/>
                    </a:srgbClr>
                  </a:solidFill>
                  <a:ea typeface="Segoe UI" pitchFamily="34" charset="0"/>
                  <a:cs typeface="Segoe UI" pitchFamily="34" charset="0"/>
                </a:rPr>
                <a:t>Not an RDBMS! </a:t>
              </a:r>
              <a:br>
                <a:rPr lang="en-US" sz="2400" spc="-75" dirty="0">
                  <a:solidFill>
                    <a:srgbClr val="FFFFFF">
                      <a:alpha val="99000"/>
                    </a:srgbClr>
                  </a:solidFill>
                  <a:ea typeface="Segoe UI" pitchFamily="34" charset="0"/>
                  <a:cs typeface="Segoe UI" pitchFamily="34" charset="0"/>
                </a:rPr>
              </a:br>
              <a:r>
                <a:rPr lang="en-US" sz="2400" spc="-75"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grpSp>
      <p:grpSp>
        <p:nvGrpSpPr>
          <p:cNvPr id="30" name="Group 29"/>
          <p:cNvGrpSpPr/>
          <p:nvPr/>
        </p:nvGrpSpPr>
        <p:grpSpPr>
          <a:xfrm>
            <a:off x="431375" y="3927238"/>
            <a:ext cx="2041772" cy="593046"/>
            <a:chOff x="573577" y="4093317"/>
            <a:chExt cx="2722363" cy="790728"/>
          </a:xfrm>
        </p:grpSpPr>
        <p:sp>
          <p:nvSpPr>
            <p:cNvPr id="17" name="TextBox 16"/>
            <p:cNvSpPr txBox="1"/>
            <p:nvPr/>
          </p:nvSpPr>
          <p:spPr>
            <a:xfrm>
              <a:off x="1650020" y="4292880"/>
              <a:ext cx="1645920" cy="393955"/>
            </a:xfrm>
            <a:prstGeom prst="rect">
              <a:avLst/>
            </a:prstGeom>
            <a:noFill/>
          </p:spPr>
          <p:txBody>
            <a:bodyPr wrap="square" lIns="0" tIns="0" rIns="0" bIns="0" rtlCol="0">
              <a:spAutoFit/>
            </a:bodyPr>
            <a:lstStyle/>
            <a:p>
              <a:pPr defTabSz="914240">
                <a:lnSpc>
                  <a:spcPct val="80000"/>
                </a:lnSpc>
              </a:pPr>
              <a:r>
                <a:rPr lang="en-US" sz="2400" spc="-75"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261895" y="3036055"/>
            <a:ext cx="7354980" cy="664797"/>
          </a:xfrm>
        </p:spPr>
        <p:txBody>
          <a:bodyPr/>
          <a:lstStyle/>
          <a:p>
            <a:r>
              <a:rPr lang="en-US" sz="2400" dirty="0" err="1">
                <a:solidFill>
                  <a:schemeClr val="bg2">
                    <a:lumMod val="50000"/>
                    <a:alpha val="99000"/>
                  </a:schemeClr>
                </a:solidFill>
              </a:rPr>
              <a:t>table_service</a:t>
            </a:r>
            <a:r>
              <a:rPr lang="en-US" sz="2400" dirty="0">
                <a:solidFill>
                  <a:schemeClr val="bg2">
                    <a:lumMod val="50000"/>
                    <a:alpha val="99000"/>
                  </a:schemeClr>
                </a:solidFill>
              </a:rPr>
              <a:t> = </a:t>
            </a:r>
            <a:r>
              <a:rPr lang="en-US" sz="2400" dirty="0" err="1">
                <a:solidFill>
                  <a:schemeClr val="bg2">
                    <a:lumMod val="50000"/>
                    <a:alpha val="99000"/>
                  </a:schemeClr>
                </a:solidFill>
              </a:rPr>
              <a:t>TableService</a:t>
            </a:r>
            <a:r>
              <a:rPr lang="en-US" sz="2400" dirty="0">
                <a:solidFill>
                  <a:schemeClr val="bg2">
                    <a:lumMod val="50000"/>
                    <a:alpha val="99000"/>
                  </a:schemeClr>
                </a:solidFill>
              </a:rPr>
              <a:t>(account, key) </a:t>
            </a:r>
            <a:r>
              <a:rPr lang="en-US" sz="2400" dirty="0" err="1">
                <a:solidFill>
                  <a:schemeClr val="bg2">
                    <a:lumMod val="50000"/>
                    <a:alpha val="99000"/>
                  </a:schemeClr>
                </a:solidFill>
              </a:rPr>
              <a:t>table_service.create_table</a:t>
            </a:r>
            <a:r>
              <a:rPr lang="en-US" sz="2400" dirty="0">
                <a:solidFill>
                  <a:schemeClr val="bg2">
                    <a:lumMod val="50000"/>
                    <a:alpha val="99000"/>
                  </a:schemeClr>
                </a:solidFill>
              </a:rPr>
              <a:t>(</a:t>
            </a:r>
            <a:r>
              <a:rPr lang="en-US" sz="2400" dirty="0" err="1">
                <a:solidFill>
                  <a:schemeClr val="bg2">
                    <a:lumMod val="50000"/>
                    <a:alpha val="99000"/>
                  </a:schemeClr>
                </a:solidFill>
              </a:rPr>
              <a:t>table_name</a:t>
            </a:r>
            <a:r>
              <a:rPr lang="en-US" sz="2400" dirty="0">
                <a:solidFill>
                  <a:schemeClr val="bg2">
                    <a:lumMod val="50000"/>
                    <a:alpha val="99000"/>
                  </a:schemeClr>
                </a:solidFill>
              </a:rPr>
              <a:t>)</a:t>
            </a:r>
          </a:p>
        </p:txBody>
      </p:sp>
      <p:sp>
        <p:nvSpPr>
          <p:cNvPr id="4" name="Title 1"/>
          <p:cNvSpPr>
            <a:spLocks noGrp="1"/>
          </p:cNvSpPr>
          <p:nvPr>
            <p:ph type="title"/>
          </p:nvPr>
        </p:nvSpPr>
        <p:spPr>
          <a:xfrm>
            <a:off x="389436" y="1028701"/>
            <a:ext cx="8363938" cy="560923"/>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390526" y="1730176"/>
            <a:ext cx="4181476" cy="3667158"/>
          </a:xfrm>
        </p:spPr>
        <p:txBody>
          <a:bodyPr/>
          <a:lstStyle/>
          <a:p>
            <a:r>
              <a:rPr lang="en-US" sz="2100" dirty="0">
                <a:solidFill>
                  <a:schemeClr val="accent3">
                    <a:alpha val="99000"/>
                  </a:schemeClr>
                </a:solidFill>
              </a:rPr>
              <a:t>Entity can have up to 255 properties</a:t>
            </a:r>
          </a:p>
          <a:p>
            <a:pPr lvl="1"/>
            <a:r>
              <a:rPr lang="en-US" dirty="0" smtClean="0"/>
              <a:t>Up to 1MB per entity</a:t>
            </a:r>
          </a:p>
          <a:p>
            <a:pPr lvl="1"/>
            <a:endParaRPr lang="en-US" sz="1350" dirty="0"/>
          </a:p>
          <a:p>
            <a:r>
              <a:rPr lang="en-US" sz="21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200" dirty="0"/>
              <a:t>Uniquely identifies an entity</a:t>
            </a:r>
          </a:p>
          <a:p>
            <a:pPr lvl="1">
              <a:spcAft>
                <a:spcPts val="900"/>
              </a:spcAft>
            </a:pPr>
            <a:r>
              <a:rPr lang="en-US" sz="1200" dirty="0"/>
              <a:t>Defines the sort order</a:t>
            </a:r>
          </a:p>
          <a:p>
            <a:pPr lvl="1"/>
            <a:r>
              <a:rPr lang="en-US" dirty="0" smtClean="0"/>
              <a:t>Timestamp </a:t>
            </a:r>
          </a:p>
          <a:p>
            <a:pPr lvl="1"/>
            <a:r>
              <a:rPr lang="en-US" sz="1200" dirty="0"/>
              <a:t>Optimistic Concurrency</a:t>
            </a:r>
          </a:p>
          <a:p>
            <a:pPr lvl="1"/>
            <a:r>
              <a:rPr lang="en-US" sz="1200" dirty="0"/>
              <a:t>Exposed as an HTTP </a:t>
            </a:r>
            <a:r>
              <a:rPr lang="en-US" sz="1200" dirty="0" err="1"/>
              <a:t>Etag</a:t>
            </a:r>
            <a:endParaRPr lang="en-US" sz="1200" dirty="0"/>
          </a:p>
          <a:p>
            <a:pPr lvl="1"/>
            <a:endParaRPr lang="en-US" sz="1350" dirty="0"/>
          </a:p>
          <a:p>
            <a:r>
              <a:rPr lang="en-US" sz="2100" dirty="0">
                <a:solidFill>
                  <a:schemeClr val="accent3">
                    <a:alpha val="99000"/>
                  </a:schemeClr>
                </a:solidFill>
              </a:rPr>
              <a:t>No fixed schema for other properties</a:t>
            </a:r>
          </a:p>
          <a:p>
            <a:pPr lvl="1"/>
            <a:r>
              <a:rPr lang="en-US" sz="1350" dirty="0"/>
              <a:t>Each property is stored as a &lt;name, typed value&gt; pair</a:t>
            </a:r>
          </a:p>
          <a:p>
            <a:pPr lvl="1"/>
            <a:r>
              <a:rPr lang="en-US" sz="1350" dirty="0"/>
              <a:t>No schema stored for a table</a:t>
            </a:r>
          </a:p>
          <a:p>
            <a:pPr lvl="1"/>
            <a:r>
              <a:rPr lang="en-US" sz="1350" dirty="0"/>
              <a:t>Properties can be the standard .NET types </a:t>
            </a:r>
          </a:p>
          <a:p>
            <a:pPr lvl="1"/>
            <a:r>
              <a:rPr lang="en-US" sz="1350" dirty="0"/>
              <a:t>String, binary, </a:t>
            </a:r>
            <a:r>
              <a:rPr lang="en-US" sz="1350" dirty="0" err="1"/>
              <a:t>bool</a:t>
            </a:r>
            <a:r>
              <a:rPr lang="en-US" sz="1350" dirty="0"/>
              <a:t>, </a:t>
            </a:r>
            <a:r>
              <a:rPr lang="en-US" sz="1350" dirty="0" err="1"/>
              <a:t>DateTime</a:t>
            </a:r>
            <a:r>
              <a:rPr lang="en-US" sz="1350" dirty="0"/>
              <a:t>, GUID, </a:t>
            </a:r>
            <a:r>
              <a:rPr lang="en-US" sz="1350" dirty="0" err="1"/>
              <a:t>int</a:t>
            </a:r>
            <a:r>
              <a:rPr lang="en-US" sz="1350" dirty="0"/>
              <a:t>, int64, and double</a:t>
            </a:r>
          </a:p>
        </p:txBody>
      </p:sp>
      <p:grpSp>
        <p:nvGrpSpPr>
          <p:cNvPr id="10" name="Group 9"/>
          <p:cNvGrpSpPr/>
          <p:nvPr/>
        </p:nvGrpSpPr>
        <p:grpSpPr>
          <a:xfrm>
            <a:off x="5696450" y="2564649"/>
            <a:ext cx="2794472" cy="2528887"/>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4058098" y="1029892"/>
            <a:ext cx="4172693" cy="2796727"/>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886636" y="2627712"/>
          <a:ext cx="5250308" cy="2337044"/>
        </p:xfrm>
        <a:graphic>
          <a:graphicData uri="http://schemas.openxmlformats.org/drawingml/2006/table">
            <a:tbl>
              <a:tblPr firstRow="1" bandRow="1">
                <a:tableStyleId>{7DF18680-E054-41AD-8BC1-D1AEF772440D}</a:tableStyleId>
              </a:tblPr>
              <a:tblGrid>
                <a:gridCol w="1483927"/>
                <a:gridCol w="1483927"/>
                <a:gridCol w="1127860"/>
                <a:gridCol w="1154594"/>
              </a:tblGrid>
              <a:tr h="481157">
                <a:tc>
                  <a:txBody>
                    <a:bodyPr/>
                    <a:lstStyle/>
                    <a:p>
                      <a:endParaRPr lang="en-NZ" sz="1200" b="1" dirty="0">
                        <a:solidFill>
                          <a:schemeClr val="lt1">
                            <a:alpha val="99000"/>
                          </a:schemeClr>
                        </a:solidFill>
                      </a:endParaRPr>
                    </a:p>
                  </a:txBody>
                  <a:tcPr marL="137160" marR="137160" marT="68580" marB="6858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200" b="1" cap="all" baseline="0" dirty="0" smtClean="0">
                          <a:solidFill>
                            <a:schemeClr val="lt1">
                              <a:alpha val="99000"/>
                            </a:schemeClr>
                          </a:solidFill>
                        </a:rPr>
                        <a:t>FIRST</a:t>
                      </a:r>
                      <a:endParaRPr lang="en-NZ" sz="1200" b="1" cap="all" baseline="0" dirty="0">
                        <a:solidFill>
                          <a:schemeClr val="lt1">
                            <a:alpha val="99000"/>
                          </a:schemeClr>
                        </a:solidFill>
                      </a:endParaRPr>
                    </a:p>
                  </a:txBody>
                  <a:tcPr marL="137160" marR="137160" marT="68580" marB="6858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200" b="1" cap="all" baseline="0" dirty="0" smtClean="0">
                          <a:solidFill>
                            <a:schemeClr val="lt1">
                              <a:alpha val="99000"/>
                            </a:schemeClr>
                          </a:solidFill>
                        </a:rPr>
                        <a:t>LAST</a:t>
                      </a:r>
                      <a:endParaRPr lang="en-NZ" sz="12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c>
                  <a:txBody>
                    <a:bodyPr/>
                    <a:lstStyle/>
                    <a:p>
                      <a:r>
                        <a:rPr lang="en-NZ" sz="1200" b="1" cap="all" baseline="0" dirty="0" smtClean="0">
                          <a:solidFill>
                            <a:schemeClr val="lt1">
                              <a:alpha val="99000"/>
                            </a:schemeClr>
                          </a:solidFill>
                        </a:rPr>
                        <a:t>BIRTHDATE</a:t>
                      </a:r>
                      <a:endParaRPr lang="en-NZ" sz="12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r>
              <a:tr h="618629">
                <a:tc>
                  <a:txBody>
                    <a:bodyPr/>
                    <a:lstStyle/>
                    <a:p>
                      <a:pPr algn="r"/>
                      <a:endParaRPr lang="en-NZ" sz="1800" dirty="0">
                        <a:solidFill>
                          <a:schemeClr val="tx1">
                            <a:lumMod val="50000"/>
                            <a:lumOff val="50000"/>
                            <a:alpha val="99000"/>
                          </a:schemeClr>
                        </a:solidFill>
                        <a:latin typeface="Segoe UI Light" pitchFamily="34" charset="0"/>
                      </a:endParaRPr>
                    </a:p>
                  </a:txBody>
                  <a:tcPr marL="137160" marR="137160" marT="68580" marB="6858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Andy</a:t>
                      </a:r>
                    </a:p>
                  </a:txBody>
                  <a:tcPr marL="137160" marR="137160" marT="68580" marB="685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Cross</a:t>
                      </a:r>
                    </a:p>
                  </a:txBody>
                  <a:tcPr marL="137160" marR="137160" marT="68580" marB="685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100" kern="1200" dirty="0" smtClean="0">
                          <a:solidFill>
                            <a:schemeClr val="tx2">
                              <a:lumMod val="75000"/>
                              <a:alpha val="99000"/>
                            </a:schemeClr>
                          </a:solidFill>
                          <a:latin typeface="+mn-lt"/>
                          <a:ea typeface="+mn-ea"/>
                          <a:cs typeface="+mn-cs"/>
                        </a:rPr>
                        <a:t>2/2/1981</a:t>
                      </a:r>
                      <a:endParaRPr lang="en-US" sz="1100" kern="1200" dirty="0">
                        <a:solidFill>
                          <a:schemeClr val="tx2">
                            <a:lumMod val="75000"/>
                            <a:alpha val="99000"/>
                          </a:schemeClr>
                        </a:solidFill>
                        <a:latin typeface="+mn-lt"/>
                        <a:ea typeface="+mn-ea"/>
                        <a:cs typeface="+mn-cs"/>
                      </a:endParaRPr>
                    </a:p>
                  </a:txBody>
                  <a:tcPr marL="91416" marR="91416" marT="34290" marB="34290" anchor="ctr">
                    <a:lnT w="12700" cap="flat" cmpd="sng" algn="ctr">
                      <a:noFill/>
                      <a:prstDash val="solid"/>
                      <a:round/>
                      <a:headEnd type="none" w="med" len="med"/>
                      <a:tailEnd type="none" w="med" len="med"/>
                    </a:lnT>
                    <a:solidFill>
                      <a:schemeClr val="bg1">
                        <a:lumMod val="95000"/>
                      </a:schemeClr>
                    </a:solidFill>
                  </a:tcPr>
                </a:tc>
              </a:tr>
              <a:tr h="618629">
                <a:tc>
                  <a:txBody>
                    <a:bodyPr/>
                    <a:lstStyle/>
                    <a:p>
                      <a:pPr algn="r"/>
                      <a:endParaRPr lang="en-NZ" sz="1800" dirty="0">
                        <a:solidFill>
                          <a:schemeClr val="tx1">
                            <a:lumMod val="50000"/>
                            <a:lumOff val="50000"/>
                            <a:alpha val="99000"/>
                          </a:schemeClr>
                        </a:solidFill>
                        <a:latin typeface="Segoe UI Light" pitchFamily="34" charset="0"/>
                      </a:endParaRPr>
                    </a:p>
                  </a:txBody>
                  <a:tcPr marL="137160" marR="137160" marT="68580" marB="6858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Richard</a:t>
                      </a:r>
                    </a:p>
                  </a:txBody>
                  <a:tcPr marL="137160" marR="137160" marT="68580" marB="6858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Conway</a:t>
                      </a:r>
                      <a:endParaRPr lang="en-US" sz="1100" kern="1200" dirty="0">
                        <a:solidFill>
                          <a:schemeClr val="tx2">
                            <a:lumMod val="75000"/>
                            <a:alpha val="99000"/>
                          </a:schemeClr>
                        </a:solidFill>
                        <a:latin typeface="+mn-lt"/>
                        <a:ea typeface="+mn-ea"/>
                        <a:cs typeface="+mn-cs"/>
                      </a:endParaRPr>
                    </a:p>
                  </a:txBody>
                  <a:tcPr marL="137160" marR="137160" marT="68580" marB="68580" anchor="ctr">
                    <a:solidFill>
                      <a:schemeClr val="bg1">
                        <a:lumMod val="95000"/>
                      </a:schemeClr>
                    </a:solidFill>
                  </a:tcPr>
                </a:tc>
                <a:tc>
                  <a:txBody>
                    <a:bodyPr/>
                    <a:lstStyle/>
                    <a:p>
                      <a:pPr marL="0" algn="l" defTabSz="914363" rtl="0" eaLnBrk="1" latinLnBrk="0" hangingPunct="1"/>
                      <a:r>
                        <a:rPr lang="en-US" sz="1100" kern="1200" dirty="0" smtClean="0">
                          <a:solidFill>
                            <a:schemeClr val="tx2">
                              <a:lumMod val="75000"/>
                              <a:alpha val="99000"/>
                            </a:schemeClr>
                          </a:solidFill>
                          <a:latin typeface="+mn-lt"/>
                          <a:ea typeface="+mn-ea"/>
                          <a:cs typeface="+mn-cs"/>
                        </a:rPr>
                        <a:t>8/11/1974</a:t>
                      </a:r>
                      <a:endParaRPr lang="en-US" sz="1100" kern="1200" dirty="0">
                        <a:solidFill>
                          <a:schemeClr val="tx2">
                            <a:lumMod val="75000"/>
                            <a:alpha val="99000"/>
                          </a:schemeClr>
                        </a:solidFill>
                        <a:latin typeface="+mn-lt"/>
                        <a:ea typeface="+mn-ea"/>
                        <a:cs typeface="+mn-cs"/>
                      </a:endParaRPr>
                    </a:p>
                  </a:txBody>
                  <a:tcPr marL="91416" marR="91416" marT="34290" marB="34290" anchor="ctr">
                    <a:solidFill>
                      <a:schemeClr val="bg1">
                        <a:lumMod val="95000"/>
                      </a:schemeClr>
                    </a:solidFill>
                  </a:tcPr>
                </a:tc>
              </a:tr>
              <a:tr h="618629">
                <a:tc>
                  <a:txBody>
                    <a:bodyPr/>
                    <a:lstStyle/>
                    <a:p>
                      <a:pPr algn="r"/>
                      <a:endParaRPr lang="en-NZ" sz="1800" dirty="0">
                        <a:solidFill>
                          <a:schemeClr val="tx1">
                            <a:lumMod val="50000"/>
                            <a:lumOff val="50000"/>
                            <a:alpha val="99000"/>
                          </a:schemeClr>
                        </a:solidFill>
                        <a:latin typeface="Segoe UI Light" pitchFamily="34" charset="0"/>
                      </a:endParaRPr>
                    </a:p>
                  </a:txBody>
                  <a:tcPr marL="137160" marR="137160" marT="68580" marB="6858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kern="1200" dirty="0" smtClean="0">
                          <a:solidFill>
                            <a:schemeClr val="tx2">
                              <a:lumMod val="75000"/>
                              <a:alpha val="99000"/>
                            </a:schemeClr>
                          </a:solidFill>
                          <a:latin typeface="+mn-lt"/>
                          <a:ea typeface="+mn-ea"/>
                          <a:cs typeface="+mn-cs"/>
                        </a:rPr>
                        <a:t>Isaac</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r>
                        <a:rPr lang="en-US" sz="1100" kern="1200" dirty="0" smtClean="0">
                          <a:solidFill>
                            <a:schemeClr val="tx2">
                              <a:lumMod val="75000"/>
                              <a:alpha val="99000"/>
                            </a:schemeClr>
                          </a:solidFill>
                          <a:latin typeface="+mn-lt"/>
                          <a:ea typeface="+mn-ea"/>
                          <a:cs typeface="+mn-cs"/>
                        </a:rPr>
                        <a:t>Abraham</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63" rtl="0" eaLnBrk="1" latinLnBrk="0" hangingPunct="1"/>
                      <a:r>
                        <a:rPr lang="en-US" sz="1100" kern="1200" dirty="0" smtClean="0">
                          <a:solidFill>
                            <a:schemeClr val="tx2">
                              <a:lumMod val="75000"/>
                              <a:alpha val="99000"/>
                            </a:schemeClr>
                          </a:solidFill>
                          <a:latin typeface="+mn-lt"/>
                          <a:ea typeface="+mn-ea"/>
                          <a:cs typeface="+mn-cs"/>
                        </a:rPr>
                        <a:t>5/8/1977</a:t>
                      </a:r>
                      <a:endParaRPr lang="en-US" sz="1100" kern="1200" dirty="0">
                        <a:solidFill>
                          <a:schemeClr val="tx2">
                            <a:lumMod val="75000"/>
                            <a:alpha val="99000"/>
                          </a:schemeClr>
                        </a:solidFill>
                        <a:latin typeface="+mn-lt"/>
                        <a:ea typeface="+mn-ea"/>
                        <a:cs typeface="+mn-cs"/>
                      </a:endParaRPr>
                    </a:p>
                  </a:txBody>
                  <a:tcPr marL="91416" marR="91416" marT="34290" marB="34290" anchor="ctr">
                    <a:solidFill>
                      <a:schemeClr val="bg1">
                        <a:lumMod val="95000"/>
                      </a:schemeClr>
                    </a:solidFill>
                  </a:tcPr>
                </a:tc>
              </a:tr>
            </a:tbl>
          </a:graphicData>
        </a:graphic>
      </p:graphicFrame>
      <p:sp>
        <p:nvSpPr>
          <p:cNvPr id="17" name="Oval 16"/>
          <p:cNvSpPr/>
          <p:nvPr/>
        </p:nvSpPr>
        <p:spPr>
          <a:xfrm>
            <a:off x="4971611" y="4340894"/>
            <a:ext cx="924542" cy="635946"/>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endParaRPr lang="en-US" dirty="0">
              <a:solidFill>
                <a:srgbClr val="FFFFFF"/>
              </a:solidFill>
            </a:endParaRPr>
          </a:p>
        </p:txBody>
      </p:sp>
      <p:sp>
        <p:nvSpPr>
          <p:cNvPr id="18" name="Rectangle 17"/>
          <p:cNvSpPr/>
          <p:nvPr/>
        </p:nvSpPr>
        <p:spPr>
          <a:xfrm>
            <a:off x="6135888" y="2627711"/>
            <a:ext cx="1370468" cy="486965"/>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34289" rIns="68577" bIns="34289" rtlCol="0" anchor="ctr" anchorCtr="0"/>
          <a:lstStyle/>
          <a:p>
            <a:pPr defTabSz="914240"/>
            <a:r>
              <a:rPr lang="en-NZ" sz="1200" b="1" cap="all" dirty="0">
                <a:solidFill>
                  <a:srgbClr val="FFFFFF">
                    <a:alpha val="99000"/>
                  </a:srgbClr>
                </a:solidFill>
              </a:rPr>
              <a:t>FAV SPORT</a:t>
            </a:r>
            <a:endParaRPr lang="en-US" sz="1425" b="1" dirty="0">
              <a:solidFill>
                <a:srgbClr val="FFFFFF">
                  <a:alpha val="99000"/>
                </a:srgbClr>
              </a:solidFill>
            </a:endParaRPr>
          </a:p>
        </p:txBody>
      </p:sp>
      <p:sp>
        <p:nvSpPr>
          <p:cNvPr id="19" name="Rectangle 18"/>
          <p:cNvSpPr/>
          <p:nvPr/>
        </p:nvSpPr>
        <p:spPr>
          <a:xfrm>
            <a:off x="6134101" y="3727899"/>
            <a:ext cx="1371600" cy="618299"/>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60" tIns="34289" rIns="68577" bIns="34289" rtlCol="0" anchor="ctr" anchorCtr="0"/>
          <a:lstStyle/>
          <a:p>
            <a:pPr defTabSz="914240"/>
            <a:r>
              <a:rPr lang="en-US" sz="1050" dirty="0">
                <a:solidFill>
                  <a:srgbClr val="5F5F5F">
                    <a:lumMod val="75000"/>
                    <a:alpha val="99000"/>
                  </a:srgbClr>
                </a:solidFill>
              </a:rPr>
              <a:t>Kickboxing</a:t>
            </a:r>
          </a:p>
        </p:txBody>
      </p:sp>
      <p:grpSp>
        <p:nvGrpSpPr>
          <p:cNvPr id="10" name="Group 9"/>
          <p:cNvGrpSpPr/>
          <p:nvPr/>
        </p:nvGrpSpPr>
        <p:grpSpPr>
          <a:xfrm>
            <a:off x="1690100" y="3185930"/>
            <a:ext cx="508985" cy="514517"/>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grpSp>
        <p:nvGrpSpPr>
          <p:cNvPr id="8" name="Group 7"/>
          <p:cNvGrpSpPr/>
          <p:nvPr/>
        </p:nvGrpSpPr>
        <p:grpSpPr>
          <a:xfrm>
            <a:off x="1690100" y="3780533"/>
            <a:ext cx="508985" cy="514517"/>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grpSp>
        <p:nvGrpSpPr>
          <p:cNvPr id="7" name="Group 6"/>
          <p:cNvGrpSpPr/>
          <p:nvPr/>
        </p:nvGrpSpPr>
        <p:grpSpPr>
          <a:xfrm>
            <a:off x="1690100" y="4375136"/>
            <a:ext cx="508985" cy="514517"/>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70378"/>
            <a:ext cx="7678340" cy="747897"/>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4058098" y="1029892"/>
            <a:ext cx="4172693" cy="2796727"/>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886636" y="2627712"/>
          <a:ext cx="5250308" cy="2337044"/>
        </p:xfrm>
        <a:graphic>
          <a:graphicData uri="http://schemas.openxmlformats.org/drawingml/2006/table">
            <a:tbl>
              <a:tblPr firstRow="1" bandRow="1">
                <a:tableStyleId>{7DF18680-E054-41AD-8BC1-D1AEF772440D}</a:tableStyleId>
              </a:tblPr>
              <a:tblGrid>
                <a:gridCol w="1483927"/>
                <a:gridCol w="1483927"/>
                <a:gridCol w="1127860"/>
                <a:gridCol w="1154594"/>
              </a:tblGrid>
              <a:tr h="481157">
                <a:tc>
                  <a:txBody>
                    <a:bodyPr/>
                    <a:lstStyle/>
                    <a:p>
                      <a:endParaRPr lang="en-NZ" sz="1200" b="1" dirty="0">
                        <a:solidFill>
                          <a:schemeClr val="lt1">
                            <a:alpha val="99000"/>
                          </a:schemeClr>
                        </a:solidFill>
                      </a:endParaRPr>
                    </a:p>
                  </a:txBody>
                  <a:tcPr marL="137160" marR="137160" marT="68580" marB="6858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200" b="1" cap="all" baseline="0" dirty="0" smtClean="0">
                          <a:solidFill>
                            <a:schemeClr val="lt1">
                              <a:alpha val="99000"/>
                            </a:schemeClr>
                          </a:solidFill>
                        </a:rPr>
                        <a:t>FIRST</a:t>
                      </a:r>
                      <a:endParaRPr lang="en-NZ" sz="1200" b="1" cap="all" baseline="0" dirty="0">
                        <a:solidFill>
                          <a:schemeClr val="lt1">
                            <a:alpha val="99000"/>
                          </a:schemeClr>
                        </a:solidFill>
                      </a:endParaRPr>
                    </a:p>
                  </a:txBody>
                  <a:tcPr marL="137160" marR="137160" marT="68580" marB="6858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200" b="1" cap="all" baseline="0" dirty="0" smtClean="0">
                          <a:solidFill>
                            <a:schemeClr val="lt1">
                              <a:alpha val="99000"/>
                            </a:schemeClr>
                          </a:solidFill>
                        </a:rPr>
                        <a:t>LAST</a:t>
                      </a:r>
                      <a:endParaRPr lang="en-NZ" sz="12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c>
                  <a:txBody>
                    <a:bodyPr/>
                    <a:lstStyle/>
                    <a:p>
                      <a:r>
                        <a:rPr lang="en-NZ" sz="1200" b="1" cap="all" baseline="0" dirty="0" smtClean="0">
                          <a:solidFill>
                            <a:schemeClr val="lt1">
                              <a:alpha val="99000"/>
                            </a:schemeClr>
                          </a:solidFill>
                        </a:rPr>
                        <a:t>BIRTHDATE</a:t>
                      </a:r>
                      <a:endParaRPr lang="en-NZ" sz="12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r>
              <a:tr h="618629">
                <a:tc>
                  <a:txBody>
                    <a:bodyPr/>
                    <a:lstStyle/>
                    <a:p>
                      <a:pPr algn="r"/>
                      <a:endParaRPr lang="en-NZ" sz="1800" dirty="0">
                        <a:solidFill>
                          <a:schemeClr val="tx1">
                            <a:lumMod val="50000"/>
                            <a:lumOff val="50000"/>
                            <a:alpha val="99000"/>
                          </a:schemeClr>
                        </a:solidFill>
                        <a:latin typeface="Segoe UI Light" pitchFamily="34" charset="0"/>
                      </a:endParaRPr>
                    </a:p>
                  </a:txBody>
                  <a:tcPr marL="137160" marR="137160" marT="68580" marB="6858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Andy</a:t>
                      </a:r>
                    </a:p>
                  </a:txBody>
                  <a:tcPr marL="137160" marR="137160" marT="68580" marB="685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Cross</a:t>
                      </a:r>
                    </a:p>
                  </a:txBody>
                  <a:tcPr marL="137160" marR="137160" marT="68580" marB="685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100" kern="1200" dirty="0" smtClean="0">
                          <a:solidFill>
                            <a:schemeClr val="tx2">
                              <a:lumMod val="75000"/>
                              <a:alpha val="99000"/>
                            </a:schemeClr>
                          </a:solidFill>
                          <a:latin typeface="+mn-lt"/>
                          <a:ea typeface="+mn-ea"/>
                          <a:cs typeface="+mn-cs"/>
                        </a:rPr>
                        <a:t>2/2/1981</a:t>
                      </a:r>
                      <a:endParaRPr lang="en-US" sz="1100" kern="1200" dirty="0">
                        <a:solidFill>
                          <a:schemeClr val="tx2">
                            <a:lumMod val="75000"/>
                            <a:alpha val="99000"/>
                          </a:schemeClr>
                        </a:solidFill>
                        <a:latin typeface="+mn-lt"/>
                        <a:ea typeface="+mn-ea"/>
                        <a:cs typeface="+mn-cs"/>
                      </a:endParaRPr>
                    </a:p>
                  </a:txBody>
                  <a:tcPr marL="91416" marR="91416" marT="34290" marB="34290" anchor="ctr">
                    <a:lnT w="12700" cap="flat" cmpd="sng" algn="ctr">
                      <a:noFill/>
                      <a:prstDash val="solid"/>
                      <a:round/>
                      <a:headEnd type="none" w="med" len="med"/>
                      <a:tailEnd type="none" w="med" len="med"/>
                    </a:lnT>
                    <a:solidFill>
                      <a:schemeClr val="bg1">
                        <a:lumMod val="95000"/>
                      </a:schemeClr>
                    </a:solidFill>
                  </a:tcPr>
                </a:tc>
              </a:tr>
              <a:tr h="618629">
                <a:tc>
                  <a:txBody>
                    <a:bodyPr/>
                    <a:lstStyle/>
                    <a:p>
                      <a:pPr algn="r"/>
                      <a:endParaRPr lang="en-NZ" sz="1800" dirty="0">
                        <a:solidFill>
                          <a:schemeClr val="tx1">
                            <a:lumMod val="50000"/>
                            <a:lumOff val="50000"/>
                            <a:alpha val="99000"/>
                          </a:schemeClr>
                        </a:solidFill>
                        <a:latin typeface="Segoe UI Light" pitchFamily="34" charset="0"/>
                      </a:endParaRPr>
                    </a:p>
                  </a:txBody>
                  <a:tcPr marL="137160" marR="137160" marT="68580" marB="6858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Richard</a:t>
                      </a:r>
                    </a:p>
                  </a:txBody>
                  <a:tcPr marL="137160" marR="137160" marT="68580" marB="6858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Conway</a:t>
                      </a:r>
                      <a:endParaRPr lang="en-US" sz="1100" kern="1200" dirty="0">
                        <a:solidFill>
                          <a:schemeClr val="tx2">
                            <a:lumMod val="75000"/>
                            <a:alpha val="99000"/>
                          </a:schemeClr>
                        </a:solidFill>
                        <a:latin typeface="+mn-lt"/>
                        <a:ea typeface="+mn-ea"/>
                        <a:cs typeface="+mn-cs"/>
                      </a:endParaRPr>
                    </a:p>
                  </a:txBody>
                  <a:tcPr marL="137160" marR="137160" marT="68580" marB="68580" anchor="ctr">
                    <a:solidFill>
                      <a:schemeClr val="bg1">
                        <a:lumMod val="95000"/>
                      </a:schemeClr>
                    </a:solidFill>
                  </a:tcPr>
                </a:tc>
                <a:tc>
                  <a:txBody>
                    <a:bodyPr/>
                    <a:lstStyle/>
                    <a:p>
                      <a:pPr marL="0" algn="l" defTabSz="914363" rtl="0" eaLnBrk="1" latinLnBrk="0" hangingPunct="1"/>
                      <a:r>
                        <a:rPr lang="en-US" sz="1100" kern="1200" dirty="0" smtClean="0">
                          <a:solidFill>
                            <a:schemeClr val="tx2">
                              <a:lumMod val="75000"/>
                              <a:alpha val="99000"/>
                            </a:schemeClr>
                          </a:solidFill>
                          <a:latin typeface="+mn-lt"/>
                          <a:ea typeface="+mn-ea"/>
                          <a:cs typeface="+mn-cs"/>
                        </a:rPr>
                        <a:t>8/11/1974</a:t>
                      </a:r>
                      <a:endParaRPr lang="en-US" sz="1100" kern="1200" dirty="0">
                        <a:solidFill>
                          <a:schemeClr val="tx2">
                            <a:lumMod val="75000"/>
                            <a:alpha val="99000"/>
                          </a:schemeClr>
                        </a:solidFill>
                        <a:latin typeface="+mn-lt"/>
                        <a:ea typeface="+mn-ea"/>
                        <a:cs typeface="+mn-cs"/>
                      </a:endParaRPr>
                    </a:p>
                  </a:txBody>
                  <a:tcPr marL="91416" marR="91416" marT="34290" marB="34290" anchor="ctr">
                    <a:solidFill>
                      <a:schemeClr val="bg1">
                        <a:lumMod val="95000"/>
                      </a:schemeClr>
                    </a:solidFill>
                  </a:tcPr>
                </a:tc>
              </a:tr>
              <a:tr h="618629">
                <a:tc>
                  <a:txBody>
                    <a:bodyPr/>
                    <a:lstStyle/>
                    <a:p>
                      <a:pPr algn="r"/>
                      <a:endParaRPr lang="en-NZ" sz="1800" dirty="0">
                        <a:solidFill>
                          <a:schemeClr val="tx1">
                            <a:lumMod val="50000"/>
                            <a:lumOff val="50000"/>
                            <a:alpha val="99000"/>
                          </a:schemeClr>
                        </a:solidFill>
                        <a:latin typeface="Segoe UI Light" pitchFamily="34" charset="0"/>
                      </a:endParaRPr>
                    </a:p>
                  </a:txBody>
                  <a:tcPr marL="137160" marR="137160" marT="68580" marB="6858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kern="1200" dirty="0" smtClean="0">
                          <a:solidFill>
                            <a:schemeClr val="tx2">
                              <a:lumMod val="75000"/>
                              <a:alpha val="99000"/>
                            </a:schemeClr>
                          </a:solidFill>
                          <a:latin typeface="+mn-lt"/>
                          <a:ea typeface="+mn-ea"/>
                          <a:cs typeface="+mn-cs"/>
                        </a:rPr>
                        <a:t>Isaac</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r>
                        <a:rPr lang="en-US" sz="1100" kern="1200" dirty="0" smtClean="0">
                          <a:solidFill>
                            <a:schemeClr val="tx2">
                              <a:lumMod val="75000"/>
                              <a:alpha val="99000"/>
                            </a:schemeClr>
                          </a:solidFill>
                          <a:latin typeface="+mn-lt"/>
                          <a:ea typeface="+mn-ea"/>
                          <a:cs typeface="+mn-cs"/>
                        </a:rPr>
                        <a:t>Abraham</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63" rtl="0" eaLnBrk="1" latinLnBrk="0" hangingPunct="1"/>
                      <a:r>
                        <a:rPr lang="en-US" sz="1100" kern="1200" dirty="0" smtClean="0">
                          <a:solidFill>
                            <a:schemeClr val="tx2">
                              <a:lumMod val="75000"/>
                              <a:alpha val="99000"/>
                            </a:schemeClr>
                          </a:solidFill>
                          <a:latin typeface="+mn-lt"/>
                          <a:ea typeface="+mn-ea"/>
                          <a:cs typeface="+mn-cs"/>
                        </a:rPr>
                        <a:t>5/8/1977</a:t>
                      </a:r>
                      <a:endParaRPr lang="en-US" sz="1100" kern="1200" dirty="0">
                        <a:solidFill>
                          <a:schemeClr val="tx2">
                            <a:lumMod val="75000"/>
                            <a:alpha val="99000"/>
                          </a:schemeClr>
                        </a:solidFill>
                        <a:latin typeface="+mn-lt"/>
                        <a:ea typeface="+mn-ea"/>
                        <a:cs typeface="+mn-cs"/>
                      </a:endParaRPr>
                    </a:p>
                  </a:txBody>
                  <a:tcPr marL="91416" marR="91416" marT="34290" marB="34290" anchor="ctr">
                    <a:solidFill>
                      <a:schemeClr val="bg1">
                        <a:lumMod val="95000"/>
                      </a:schemeClr>
                    </a:solidFill>
                  </a:tcPr>
                </a:tc>
              </a:tr>
            </a:tbl>
          </a:graphicData>
        </a:graphic>
      </p:graphicFrame>
      <p:sp>
        <p:nvSpPr>
          <p:cNvPr id="17" name="Rounded Rectangle 16"/>
          <p:cNvSpPr/>
          <p:nvPr/>
        </p:nvSpPr>
        <p:spPr>
          <a:xfrm>
            <a:off x="1496820" y="3111027"/>
            <a:ext cx="4647389" cy="635946"/>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endParaRPr lang="en-US" dirty="0">
              <a:solidFill>
                <a:srgbClr val="FFFFFF"/>
              </a:solidFill>
            </a:endParaRPr>
          </a:p>
        </p:txBody>
      </p:sp>
      <p:grpSp>
        <p:nvGrpSpPr>
          <p:cNvPr id="10" name="Group 9"/>
          <p:cNvGrpSpPr/>
          <p:nvPr/>
        </p:nvGrpSpPr>
        <p:grpSpPr>
          <a:xfrm>
            <a:off x="1690100" y="3185930"/>
            <a:ext cx="508985" cy="514517"/>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grpSp>
        <p:nvGrpSpPr>
          <p:cNvPr id="8" name="Group 7"/>
          <p:cNvGrpSpPr/>
          <p:nvPr/>
        </p:nvGrpSpPr>
        <p:grpSpPr>
          <a:xfrm>
            <a:off x="1690100" y="3780533"/>
            <a:ext cx="508985" cy="514517"/>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grpSp>
        <p:nvGrpSpPr>
          <p:cNvPr id="7" name="Group 6"/>
          <p:cNvGrpSpPr/>
          <p:nvPr/>
        </p:nvGrpSpPr>
        <p:grpSpPr>
          <a:xfrm>
            <a:off x="1690100" y="4375136"/>
            <a:ext cx="508985" cy="514517"/>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sp>
        <p:nvSpPr>
          <p:cNvPr id="23" name="TextBox 15"/>
          <p:cNvSpPr txBox="1"/>
          <p:nvPr/>
        </p:nvSpPr>
        <p:spPr>
          <a:xfrm>
            <a:off x="4607973" y="1888825"/>
            <a:ext cx="2946955" cy="346247"/>
          </a:xfrm>
          <a:prstGeom prst="rect">
            <a:avLst/>
          </a:prstGeom>
        </p:spPr>
        <p:txBody>
          <a:bodyPr wrap="none" lIns="68577" tIns="34289" rIns="68577" bIns="3428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pc="-75" dirty="0">
                <a:solidFill>
                  <a:srgbClr val="FFFFFF">
                    <a:alpha val="99000"/>
                  </a:srgbClr>
                </a:solidFill>
                <a:latin typeface="Consolas" pitchFamily="49" charset="0"/>
                <a:cs typeface="Consolas" pitchFamily="49" charset="0"/>
              </a:rPr>
              <a:t>?$filter=Last </a:t>
            </a:r>
            <a:r>
              <a:rPr lang="en-US" spc="-75" dirty="0" err="1">
                <a:solidFill>
                  <a:srgbClr val="FFFFFF">
                    <a:alpha val="99000"/>
                  </a:srgbClr>
                </a:solidFill>
                <a:latin typeface="Consolas" pitchFamily="49" charset="0"/>
                <a:cs typeface="Consolas" pitchFamily="49" charset="0"/>
              </a:rPr>
              <a:t>eq</a:t>
            </a:r>
            <a:r>
              <a:rPr lang="en-US" spc="-75" dirty="0">
                <a:solidFill>
                  <a:srgbClr val="FFFFFF">
                    <a:alpha val="99000"/>
                  </a:srgbClr>
                </a:solidFill>
                <a:latin typeface="Consolas" pitchFamily="49" charset="0"/>
                <a:cs typeface="Consolas" pitchFamily="49" charset="0"/>
              </a:rPr>
              <a:t> ‘Cross’</a:t>
            </a: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310169" y="3114038"/>
            <a:ext cx="7678340" cy="747897"/>
          </a:xfrm>
        </p:spPr>
        <p:txBody>
          <a:bodyPr/>
          <a:lstStyle/>
          <a:p>
            <a:r>
              <a:rPr lang="en-US" dirty="0" smtClean="0"/>
              <a:t>Listing table entities</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0526" y="1028701"/>
            <a:ext cx="8361760" cy="934871"/>
          </a:xfrm>
        </p:spPr>
        <p:txBody>
          <a:bodyPr/>
          <a:lstStyle/>
          <a:p>
            <a:r>
              <a:rPr lang="en-US" dirty="0" smtClean="0"/>
              <a:t>Windows Azure </a:t>
            </a:r>
            <a:r>
              <a:rPr lang="en-US" dirty="0"/>
              <a:t>Storage Account</a:t>
            </a:r>
            <a:br>
              <a:rPr lang="en-US" dirty="0"/>
            </a:br>
            <a:r>
              <a:rPr lang="en-US" sz="27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194" y="2909490"/>
            <a:ext cx="3599260" cy="3948509"/>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608786" y="2916634"/>
            <a:ext cx="1943100" cy="3941365"/>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5559032" y="2916635"/>
            <a:ext cx="3583781" cy="3941364"/>
          </a:xfrm>
          <a:prstGeom prst="rect">
            <a:avLst/>
          </a:prstGeom>
          <a:noFill/>
        </p:spPr>
      </p:pic>
      <p:cxnSp>
        <p:nvCxnSpPr>
          <p:cNvPr id="27" name="Straight Connector 26"/>
          <p:cNvCxnSpPr/>
          <p:nvPr/>
        </p:nvCxnSpPr>
        <p:spPr>
          <a:xfrm>
            <a:off x="3608786" y="2664170"/>
            <a:ext cx="0" cy="30861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43550" y="2664170"/>
            <a:ext cx="0" cy="30861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193" y="4095356"/>
            <a:ext cx="9141618" cy="2762644"/>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16" tIns="45708" rIns="91416" bIns="45708" numCol="1" rtlCol="0" anchor="ctr" anchorCtr="0" compatLnSpc="1">
            <a:prstTxWarp prst="textNoShape">
              <a:avLst/>
            </a:prstTxWarp>
          </a:bodyPr>
          <a:lstStyle/>
          <a:p>
            <a:pPr algn="ctr" defTabSz="913901"/>
            <a:endParaRPr lang="en-US" sz="2400" spc="-50" dirty="0">
              <a:gradFill>
                <a:gsLst>
                  <a:gs pos="0">
                    <a:srgbClr val="000000"/>
                  </a:gs>
                  <a:gs pos="100000">
                    <a:srgbClr val="000000"/>
                  </a:gs>
                </a:gsLst>
                <a:lin ang="5400000" scaled="0"/>
              </a:gradFill>
            </a:endParaRPr>
          </a:p>
        </p:txBody>
      </p:sp>
      <p:grpSp>
        <p:nvGrpSpPr>
          <p:cNvPr id="34" name="Group 33"/>
          <p:cNvGrpSpPr/>
          <p:nvPr/>
        </p:nvGrpSpPr>
        <p:grpSpPr>
          <a:xfrm>
            <a:off x="1539914" y="3425888"/>
            <a:ext cx="1340130" cy="402523"/>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42" name="TextBox 41"/>
            <p:cNvSpPr txBox="1"/>
            <p:nvPr/>
          </p:nvSpPr>
          <p:spPr>
            <a:xfrm>
              <a:off x="8874019" y="3266408"/>
              <a:ext cx="2081841" cy="299784"/>
            </a:xfrm>
            <a:prstGeom prst="rect">
              <a:avLst/>
            </a:prstGeom>
            <a:noFill/>
          </p:spPr>
          <p:txBody>
            <a:bodyPr wrap="none" lIns="0" tIns="0" rIns="0" bIns="0" rtlCol="0">
              <a:spAutoFit/>
            </a:bodyPr>
            <a:lstStyle/>
            <a:p>
              <a:pPr defTabSz="914240">
                <a:lnSpc>
                  <a:spcPct val="90000"/>
                </a:lnSpc>
                <a:spcBef>
                  <a:spcPct val="20000"/>
                </a:spcBef>
                <a:buSzPct val="80000"/>
              </a:pPr>
              <a:r>
                <a:rPr lang="en-US" sz="1050" dirty="0">
                  <a:solidFill>
                    <a:srgbClr val="FFFFFF">
                      <a:alpha val="99000"/>
                    </a:srgbClr>
                  </a:solidFill>
                </a:rPr>
                <a:t>North Central US</a:t>
              </a:r>
            </a:p>
          </p:txBody>
        </p:sp>
      </p:grpSp>
      <p:grpSp>
        <p:nvGrpSpPr>
          <p:cNvPr id="50" name="Group 49"/>
          <p:cNvGrpSpPr/>
          <p:nvPr/>
        </p:nvGrpSpPr>
        <p:grpSpPr>
          <a:xfrm>
            <a:off x="4202727" y="3343690"/>
            <a:ext cx="1338880" cy="402523"/>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52" name="TextBox 51"/>
            <p:cNvSpPr txBox="1"/>
            <p:nvPr/>
          </p:nvSpPr>
          <p:spPr>
            <a:xfrm>
              <a:off x="8874019" y="3266408"/>
              <a:ext cx="2055405" cy="299784"/>
            </a:xfrm>
            <a:prstGeom prst="rect">
              <a:avLst/>
            </a:prstGeom>
            <a:noFill/>
          </p:spPr>
          <p:txBody>
            <a:bodyPr wrap="none" lIns="0" tIns="0" rIns="0" bIns="0" rtlCol="0">
              <a:spAutoFit/>
            </a:bodyPr>
            <a:lstStyle/>
            <a:p>
              <a:pPr defTabSz="914240">
                <a:lnSpc>
                  <a:spcPct val="90000"/>
                </a:lnSpc>
                <a:spcBef>
                  <a:spcPct val="20000"/>
                </a:spcBef>
                <a:buSzPct val="80000"/>
              </a:pPr>
              <a:r>
                <a:rPr lang="en-US" sz="1050" dirty="0">
                  <a:solidFill>
                    <a:srgbClr val="FFFFFF">
                      <a:alpha val="99000"/>
                    </a:srgbClr>
                  </a:solidFill>
                </a:rPr>
                <a:t>Northern Europe</a:t>
              </a:r>
            </a:p>
          </p:txBody>
        </p:sp>
      </p:grpSp>
      <p:grpSp>
        <p:nvGrpSpPr>
          <p:cNvPr id="55" name="Group 54"/>
          <p:cNvGrpSpPr/>
          <p:nvPr/>
        </p:nvGrpSpPr>
        <p:grpSpPr>
          <a:xfrm>
            <a:off x="4606541" y="3634536"/>
            <a:ext cx="1340130" cy="402523"/>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57" name="TextBox 56"/>
            <p:cNvSpPr txBox="1"/>
            <p:nvPr/>
          </p:nvSpPr>
          <p:spPr>
            <a:xfrm>
              <a:off x="8874019" y="3266408"/>
              <a:ext cx="1952965" cy="299784"/>
            </a:xfrm>
            <a:prstGeom prst="rect">
              <a:avLst/>
            </a:prstGeom>
            <a:noFill/>
          </p:spPr>
          <p:txBody>
            <a:bodyPr wrap="none" lIns="0" tIns="0" rIns="0" bIns="0" rtlCol="0">
              <a:spAutoFit/>
            </a:bodyPr>
            <a:lstStyle/>
            <a:p>
              <a:pPr defTabSz="914240">
                <a:lnSpc>
                  <a:spcPct val="90000"/>
                </a:lnSpc>
                <a:spcBef>
                  <a:spcPct val="20000"/>
                </a:spcBef>
                <a:buSzPct val="80000"/>
              </a:pPr>
              <a:r>
                <a:rPr lang="en-US" sz="1050" dirty="0">
                  <a:solidFill>
                    <a:srgbClr val="FFFFFF">
                      <a:alpha val="99000"/>
                    </a:srgbClr>
                  </a:solidFill>
                </a:rPr>
                <a:t>Western Europe</a:t>
              </a:r>
            </a:p>
          </p:txBody>
        </p:sp>
      </p:grpSp>
      <p:grpSp>
        <p:nvGrpSpPr>
          <p:cNvPr id="60" name="Group 59"/>
          <p:cNvGrpSpPr/>
          <p:nvPr/>
        </p:nvGrpSpPr>
        <p:grpSpPr>
          <a:xfrm>
            <a:off x="6846245" y="3699701"/>
            <a:ext cx="1338880" cy="402523"/>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62" name="TextBox 61"/>
            <p:cNvSpPr txBox="1"/>
            <p:nvPr/>
          </p:nvSpPr>
          <p:spPr>
            <a:xfrm>
              <a:off x="8874019" y="3266408"/>
              <a:ext cx="1073966" cy="299784"/>
            </a:xfrm>
            <a:prstGeom prst="rect">
              <a:avLst/>
            </a:prstGeom>
            <a:noFill/>
          </p:spPr>
          <p:txBody>
            <a:bodyPr wrap="none" lIns="0" tIns="0" rIns="0" bIns="0" rtlCol="0">
              <a:spAutoFit/>
            </a:bodyPr>
            <a:lstStyle/>
            <a:p>
              <a:pPr defTabSz="914240">
                <a:lnSpc>
                  <a:spcPct val="90000"/>
                </a:lnSpc>
                <a:spcBef>
                  <a:spcPct val="20000"/>
                </a:spcBef>
                <a:buSzPct val="80000"/>
              </a:pPr>
              <a:r>
                <a:rPr lang="en-US" sz="1050" dirty="0">
                  <a:solidFill>
                    <a:srgbClr val="FFFFFF">
                      <a:alpha val="99000"/>
                    </a:srgbClr>
                  </a:solidFill>
                </a:rPr>
                <a:t>East Asia</a:t>
              </a:r>
            </a:p>
          </p:txBody>
        </p:sp>
      </p:grpSp>
      <p:grpSp>
        <p:nvGrpSpPr>
          <p:cNvPr id="65" name="Group 64"/>
          <p:cNvGrpSpPr/>
          <p:nvPr/>
        </p:nvGrpSpPr>
        <p:grpSpPr>
          <a:xfrm>
            <a:off x="6706183" y="4119257"/>
            <a:ext cx="1340130" cy="402523"/>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grpSp>
        <p:sp>
          <p:nvSpPr>
            <p:cNvPr id="67" name="TextBox 66"/>
            <p:cNvSpPr txBox="1"/>
            <p:nvPr/>
          </p:nvSpPr>
          <p:spPr>
            <a:xfrm>
              <a:off x="8874019" y="3266408"/>
              <a:ext cx="1870353" cy="299784"/>
            </a:xfrm>
            <a:prstGeom prst="rect">
              <a:avLst/>
            </a:prstGeom>
            <a:noFill/>
          </p:spPr>
          <p:txBody>
            <a:bodyPr wrap="none" lIns="0" tIns="0" rIns="0" bIns="0" rtlCol="0">
              <a:spAutoFit/>
            </a:bodyPr>
            <a:lstStyle/>
            <a:p>
              <a:pPr defTabSz="914240">
                <a:lnSpc>
                  <a:spcPct val="90000"/>
                </a:lnSpc>
                <a:spcBef>
                  <a:spcPct val="20000"/>
                </a:spcBef>
                <a:buSzPct val="80000"/>
              </a:pPr>
              <a:r>
                <a:rPr lang="en-US" sz="1050" dirty="0">
                  <a:solidFill>
                    <a:srgbClr val="FFFFFF">
                      <a:alpha val="99000"/>
                    </a:srgbClr>
                  </a:solidFill>
                </a:rPr>
                <a:t>South East Asia</a:t>
              </a:r>
            </a:p>
          </p:txBody>
        </p:sp>
      </p:grpSp>
      <p:sp>
        <p:nvSpPr>
          <p:cNvPr id="75" name="TextBox 74"/>
          <p:cNvSpPr txBox="1">
            <a:spLocks noChangeArrowheads="1"/>
          </p:cNvSpPr>
          <p:nvPr/>
        </p:nvSpPr>
        <p:spPr bwMode="auto">
          <a:xfrm>
            <a:off x="50809" y="6285733"/>
            <a:ext cx="3345147" cy="369312"/>
          </a:xfrm>
          <a:prstGeom prst="rect">
            <a:avLst/>
          </a:prstGeom>
          <a:noFill/>
          <a:ln w="9525">
            <a:noFill/>
            <a:miter lim="800000"/>
            <a:headEnd/>
            <a:tailEnd/>
          </a:ln>
        </p:spPr>
        <p:txBody>
          <a:bodyPr wrap="square" lIns="91420" tIns="45710" rIns="91420" bIns="45710">
            <a:spAutoFit/>
          </a:bodyPr>
          <a:lstStyle/>
          <a:p>
            <a:pPr algn="ctr" defTabSz="914240" eaLnBrk="0" hangingPunct="0"/>
            <a:r>
              <a:rPr lang="en-US"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3444889" y="6285733"/>
            <a:ext cx="2146569" cy="369312"/>
          </a:xfrm>
          <a:prstGeom prst="rect">
            <a:avLst/>
          </a:prstGeom>
          <a:noFill/>
          <a:ln w="9525">
            <a:noFill/>
            <a:miter lim="800000"/>
            <a:headEnd/>
            <a:tailEnd/>
          </a:ln>
        </p:spPr>
        <p:txBody>
          <a:bodyPr wrap="square" lIns="91420" tIns="45710" rIns="91420" bIns="45710">
            <a:spAutoFit/>
          </a:bodyPr>
          <a:lstStyle/>
          <a:p>
            <a:pPr algn="ctr" defTabSz="914240" eaLnBrk="0" hangingPunct="0"/>
            <a:r>
              <a:rPr lang="en-US"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5962342" y="6368646"/>
            <a:ext cx="2747258" cy="369312"/>
          </a:xfrm>
          <a:prstGeom prst="rect">
            <a:avLst/>
          </a:prstGeom>
          <a:noFill/>
          <a:ln w="9525">
            <a:noFill/>
            <a:miter lim="800000"/>
            <a:headEnd/>
            <a:tailEnd/>
          </a:ln>
        </p:spPr>
        <p:txBody>
          <a:bodyPr wrap="square" lIns="91420" tIns="45710" rIns="91420" bIns="45710">
            <a:spAutoFit/>
          </a:bodyPr>
          <a:lstStyle/>
          <a:p>
            <a:pPr algn="ctr" defTabSz="914240" eaLnBrk="0" hangingPunct="0"/>
            <a:r>
              <a:rPr lang="en-US" dirty="0">
                <a:solidFill>
                  <a:srgbClr val="92D050">
                    <a:alpha val="98824"/>
                  </a:srgbClr>
                </a:solidFill>
                <a:latin typeface="Segoe UI Light" pitchFamily="34" charset="0"/>
              </a:rPr>
              <a:t>Asia</a:t>
            </a:r>
          </a:p>
        </p:txBody>
      </p:sp>
      <p:sp>
        <p:nvSpPr>
          <p:cNvPr id="3" name="TextBox 2"/>
          <p:cNvSpPr txBox="1"/>
          <p:nvPr/>
        </p:nvSpPr>
        <p:spPr>
          <a:xfrm>
            <a:off x="390526" y="2122433"/>
            <a:ext cx="7076999" cy="332399"/>
          </a:xfrm>
          <a:prstGeom prst="rect">
            <a:avLst/>
          </a:prstGeom>
          <a:noFill/>
        </p:spPr>
        <p:txBody>
          <a:bodyPr wrap="square" lIns="0" tIns="0" rIns="0" bIns="0" rtlCol="0">
            <a:spAutoFit/>
          </a:bodyPr>
          <a:lstStyle/>
          <a:p>
            <a:pPr defTabSz="914240">
              <a:lnSpc>
                <a:spcPct val="90000"/>
              </a:lnSpc>
              <a:spcBef>
                <a:spcPct val="20000"/>
              </a:spcBef>
              <a:buSzPct val="80000"/>
            </a:pPr>
            <a:r>
              <a:rPr lang="en-US" sz="24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1548829" y="4145619"/>
            <a:ext cx="1377637" cy="296189"/>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350"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350" dirty="0">
                  <a:gradFill>
                    <a:gsLst>
                      <a:gs pos="0">
                        <a:srgbClr val="FFFFFF"/>
                      </a:gs>
                      <a:gs pos="100000">
                        <a:srgbClr val="FFFFFF"/>
                      </a:gs>
                    </a:gsLst>
                    <a:lin ang="5400000" scaled="0"/>
                  </a:gradFill>
                </a:endParaRPr>
              </a:p>
            </p:txBody>
          </p:sp>
        </p:grpSp>
        <p:sp>
          <p:nvSpPr>
            <p:cNvPr id="72" name="TextBox 71"/>
            <p:cNvSpPr txBox="1"/>
            <p:nvPr/>
          </p:nvSpPr>
          <p:spPr>
            <a:xfrm>
              <a:off x="8874019" y="3266408"/>
              <a:ext cx="1875645" cy="270094"/>
            </a:xfrm>
            <a:prstGeom prst="rect">
              <a:avLst/>
            </a:prstGeom>
            <a:noFill/>
          </p:spPr>
          <p:txBody>
            <a:bodyPr wrap="none" lIns="0" tIns="0" rIns="0" bIns="0" rtlCol="0">
              <a:spAutoFit/>
            </a:bodyPr>
            <a:lstStyle/>
            <a:p>
              <a:pPr defTabSz="914240">
                <a:lnSpc>
                  <a:spcPct val="90000"/>
                </a:lnSpc>
                <a:spcBef>
                  <a:spcPct val="20000"/>
                </a:spcBef>
                <a:buSzPct val="80000"/>
              </a:pPr>
              <a:r>
                <a:rPr lang="en-US" sz="900" dirty="0">
                  <a:solidFill>
                    <a:srgbClr val="FFFFFF"/>
                  </a:solidFill>
                </a:rPr>
                <a:t>South Central US</a:t>
              </a:r>
            </a:p>
          </p:txBody>
        </p:sp>
      </p:grpSp>
      <p:grpSp>
        <p:nvGrpSpPr>
          <p:cNvPr id="78" name="Group 77"/>
          <p:cNvGrpSpPr/>
          <p:nvPr/>
        </p:nvGrpSpPr>
        <p:grpSpPr>
          <a:xfrm>
            <a:off x="979157" y="3695011"/>
            <a:ext cx="523747" cy="382949"/>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350"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350" dirty="0">
                  <a:gradFill>
                    <a:gsLst>
                      <a:gs pos="0">
                        <a:srgbClr val="FFFFFF"/>
                      </a:gs>
                      <a:gs pos="100000">
                        <a:srgbClr val="FFFFFF"/>
                      </a:gs>
                    </a:gsLst>
                    <a:lin ang="5400000" scaled="0"/>
                  </a:gradFill>
                </a:endParaRPr>
              </a:p>
            </p:txBody>
          </p:sp>
        </p:grpSp>
        <p:sp>
          <p:nvSpPr>
            <p:cNvPr id="80" name="TextBox 79"/>
            <p:cNvSpPr txBox="1"/>
            <p:nvPr/>
          </p:nvSpPr>
          <p:spPr>
            <a:xfrm>
              <a:off x="8874019" y="3266408"/>
              <a:ext cx="927402" cy="270094"/>
            </a:xfrm>
            <a:prstGeom prst="rect">
              <a:avLst/>
            </a:prstGeom>
            <a:noFill/>
          </p:spPr>
          <p:txBody>
            <a:bodyPr wrap="none" lIns="0" tIns="0" rIns="0" bIns="0" rtlCol="0">
              <a:spAutoFit/>
            </a:bodyPr>
            <a:lstStyle/>
            <a:p>
              <a:pPr defTabSz="914240">
                <a:lnSpc>
                  <a:spcPct val="90000"/>
                </a:lnSpc>
                <a:spcBef>
                  <a:spcPct val="20000"/>
                </a:spcBef>
                <a:buSzPct val="80000"/>
              </a:pPr>
              <a:r>
                <a:rPr lang="en-US" sz="900" dirty="0">
                  <a:solidFill>
                    <a:srgbClr val="FFFFFF"/>
                  </a:solidFill>
                </a:rPr>
                <a:t>West US</a:t>
              </a:r>
            </a:p>
          </p:txBody>
        </p:sp>
      </p:grpSp>
      <p:grpSp>
        <p:nvGrpSpPr>
          <p:cNvPr id="83" name="Group 82"/>
          <p:cNvGrpSpPr/>
          <p:nvPr/>
        </p:nvGrpSpPr>
        <p:grpSpPr>
          <a:xfrm>
            <a:off x="2083191" y="3746466"/>
            <a:ext cx="523747" cy="382949"/>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350"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350" dirty="0">
                  <a:gradFill>
                    <a:gsLst>
                      <a:gs pos="0">
                        <a:srgbClr val="FFFFFF"/>
                      </a:gs>
                      <a:gs pos="100000">
                        <a:srgbClr val="FFFFFF"/>
                      </a:gs>
                    </a:gsLst>
                    <a:lin ang="5400000" scaled="0"/>
                  </a:gradFill>
                </a:endParaRPr>
              </a:p>
            </p:txBody>
          </p:sp>
        </p:grpSp>
        <p:sp>
          <p:nvSpPr>
            <p:cNvPr id="85" name="TextBox 84"/>
            <p:cNvSpPr txBox="1"/>
            <p:nvPr/>
          </p:nvSpPr>
          <p:spPr>
            <a:xfrm>
              <a:off x="8874019" y="3266408"/>
              <a:ext cx="816253" cy="270094"/>
            </a:xfrm>
            <a:prstGeom prst="rect">
              <a:avLst/>
            </a:prstGeom>
            <a:noFill/>
          </p:spPr>
          <p:txBody>
            <a:bodyPr wrap="none" lIns="0" tIns="0" rIns="0" bIns="0" rtlCol="0">
              <a:spAutoFit/>
            </a:bodyPr>
            <a:lstStyle/>
            <a:p>
              <a:pPr defTabSz="914240">
                <a:lnSpc>
                  <a:spcPct val="90000"/>
                </a:lnSpc>
                <a:spcBef>
                  <a:spcPct val="20000"/>
                </a:spcBef>
                <a:buSzPct val="80000"/>
              </a:pPr>
              <a:r>
                <a:rPr lang="en-US" sz="9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400051" y="1828801"/>
            <a:ext cx="8361760" cy="3163174"/>
          </a:xfrm>
        </p:spPr>
        <p:txBody>
          <a:bodyPr/>
          <a:lstStyle/>
          <a:p>
            <a:pPr marL="0" defTabSz="666695">
              <a:spcBef>
                <a:spcPct val="0"/>
              </a:spcBef>
              <a:spcAft>
                <a:spcPts val="450"/>
              </a:spcAft>
            </a:pPr>
            <a:r>
              <a:rPr lang="en-US" sz="2400" dirty="0">
                <a:solidFill>
                  <a:schemeClr val="accent2">
                    <a:alpha val="99000"/>
                  </a:schemeClr>
                </a:solidFill>
              </a:rPr>
              <a:t>Entity Locality</a:t>
            </a:r>
          </a:p>
          <a:p>
            <a:pPr lvl="1"/>
            <a:r>
              <a:rPr lang="en-US" dirty="0"/>
              <a:t>Entities in the same partition will be stored together</a:t>
            </a:r>
          </a:p>
          <a:p>
            <a:pPr lvl="1"/>
            <a:r>
              <a:rPr lang="en-US" sz="1050" dirty="0"/>
              <a:t>Efficient querying and cache locality</a:t>
            </a:r>
          </a:p>
          <a:p>
            <a:pPr lvl="1"/>
            <a:r>
              <a:rPr lang="en-US" sz="1050" dirty="0"/>
              <a:t>Endeavour to include partition key in all queries</a:t>
            </a:r>
          </a:p>
          <a:p>
            <a:pPr lvl="1"/>
            <a:endParaRPr lang="en-US" sz="1050" dirty="0"/>
          </a:p>
          <a:p>
            <a:pPr marL="0" defTabSz="666695">
              <a:spcBef>
                <a:spcPct val="0"/>
              </a:spcBef>
              <a:spcAft>
                <a:spcPts val="450"/>
              </a:spcAft>
            </a:pPr>
            <a:r>
              <a:rPr lang="en-US" sz="2400" dirty="0">
                <a:solidFill>
                  <a:schemeClr val="accent2">
                    <a:alpha val="99000"/>
                  </a:schemeClr>
                </a:solidFill>
              </a:rPr>
              <a:t>Entity Group Transactions</a:t>
            </a:r>
          </a:p>
          <a:p>
            <a:pPr lvl="1"/>
            <a:r>
              <a:rPr lang="en-US" dirty="0"/>
              <a:t>Atomic multiple Insert/Update/Delete in same partition in a single transaction</a:t>
            </a:r>
          </a:p>
          <a:p>
            <a:pPr lvl="1"/>
            <a:endParaRPr lang="en-US" dirty="0"/>
          </a:p>
          <a:p>
            <a:pPr marL="0" defTabSz="666695">
              <a:spcBef>
                <a:spcPct val="0"/>
              </a:spcBef>
              <a:spcAft>
                <a:spcPts val="450"/>
              </a:spcAft>
            </a:pPr>
            <a:r>
              <a:rPr lang="en-US" sz="2400" dirty="0">
                <a:solidFill>
                  <a:schemeClr val="accent2">
                    <a:alpha val="99000"/>
                  </a:schemeClr>
                </a:solidFill>
              </a:rPr>
              <a:t>Table Scalability</a:t>
            </a:r>
          </a:p>
          <a:p>
            <a:pPr lvl="1"/>
            <a:r>
              <a:rPr lang="en-US" dirty="0"/>
              <a:t>Target throughput – 500 </a:t>
            </a:r>
            <a:r>
              <a:rPr lang="en-US" dirty="0" err="1"/>
              <a:t>tps</a:t>
            </a:r>
            <a:r>
              <a:rPr lang="en-US" dirty="0"/>
              <a:t>/partition, several thousand </a:t>
            </a:r>
            <a:r>
              <a:rPr lang="en-US" dirty="0" err="1"/>
              <a:t>tps</a:t>
            </a:r>
            <a:r>
              <a:rPr lang="en-US" dirty="0"/>
              <a:t>/account</a:t>
            </a:r>
          </a:p>
          <a:p>
            <a:pPr lvl="1"/>
            <a:r>
              <a:rPr lang="en-US" dirty="0"/>
              <a:t>Windows Azure monitors the usage patterns of partitions</a:t>
            </a:r>
          </a:p>
          <a:p>
            <a:pPr lvl="1"/>
            <a:r>
              <a:rPr lang="en-US" dirty="0"/>
              <a:t>Automatically load balance partitions</a:t>
            </a:r>
          </a:p>
          <a:p>
            <a:pPr lvl="1"/>
            <a:r>
              <a:rPr lang="en-US" sz="1050" dirty="0"/>
              <a:t>Each partition can be served by a different storage node</a:t>
            </a:r>
          </a:p>
          <a:p>
            <a:pPr lvl="1"/>
            <a:r>
              <a:rPr lang="en-US" sz="1050"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131103" y="1673306"/>
          <a:ext cx="6623565" cy="2018017"/>
        </p:xfrm>
        <a:graphic>
          <a:graphicData uri="http://schemas.openxmlformats.org/drawingml/2006/table">
            <a:tbl>
              <a:tblPr firstRow="1" bandRow="1">
                <a:tableStyleId>{7DF18680-E054-41AD-8BC1-D1AEF772440D}</a:tableStyleId>
              </a:tblPr>
              <a:tblGrid>
                <a:gridCol w="2008255"/>
                <a:gridCol w="1526377"/>
                <a:gridCol w="1526377"/>
                <a:gridCol w="1562556"/>
              </a:tblGrid>
              <a:tr h="388620">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100" b="1" kern="1200" cap="all" baseline="0" dirty="0" smtClean="0">
                          <a:solidFill>
                            <a:schemeClr val="lt1">
                              <a:alpha val="99000"/>
                            </a:schemeClr>
                          </a:solidFill>
                          <a:latin typeface="+mn-lt"/>
                          <a:ea typeface="+mn-ea"/>
                          <a:cs typeface="+mn-cs"/>
                        </a:rPr>
                        <a:t>(Category)</a:t>
                      </a:r>
                      <a:endParaRPr lang="en-US" sz="1100" b="1" kern="1200" cap="all" baseline="0" dirty="0">
                        <a:solidFill>
                          <a:schemeClr val="lt1">
                            <a:alpha val="99000"/>
                          </a:schemeClr>
                        </a:solidFill>
                        <a:latin typeface="+mn-lt"/>
                        <a:ea typeface="+mn-ea"/>
                        <a:cs typeface="+mn-cs"/>
                      </a:endParaRPr>
                    </a:p>
                  </a:txBody>
                  <a:tcPr marL="137160" marR="137160" marT="34290" marB="3429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100" b="1" kern="1200" cap="all" baseline="0" dirty="0" smtClean="0">
                          <a:solidFill>
                            <a:schemeClr val="lt1">
                              <a:alpha val="99000"/>
                            </a:schemeClr>
                          </a:solidFill>
                          <a:latin typeface="+mn-lt"/>
                          <a:ea typeface="+mn-ea"/>
                          <a:cs typeface="+mn-cs"/>
                        </a:rPr>
                        <a:t>(Title)</a:t>
                      </a:r>
                      <a:endParaRPr lang="en-US" sz="1100" b="1" kern="1200" cap="all" baseline="0" dirty="0">
                        <a:solidFill>
                          <a:schemeClr val="lt1">
                            <a:alpha val="99000"/>
                          </a:schemeClr>
                        </a:solidFill>
                        <a:latin typeface="+mn-lt"/>
                        <a:ea typeface="+mn-ea"/>
                        <a:cs typeface="+mn-cs"/>
                      </a:endParaRPr>
                    </a:p>
                  </a:txBody>
                  <a:tcPr marL="137160" marR="137160" marT="34290" marB="3429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Timestamp</a:t>
                      </a:r>
                      <a:endParaRPr lang="en-US" sz="1100" b="1" kern="1200" cap="all" baseline="0" dirty="0">
                        <a:solidFill>
                          <a:schemeClr val="lt1">
                            <a:alpha val="99000"/>
                          </a:schemeClr>
                        </a:solidFill>
                        <a:latin typeface="+mn-lt"/>
                        <a:ea typeface="+mn-ea"/>
                        <a:cs typeface="+mn-cs"/>
                      </a:endParaRPr>
                    </a:p>
                  </a:txBody>
                  <a:tcPr marL="137160" marR="137160" marT="34290" marB="34290" anchor="ctr">
                    <a:lnB w="12700" cap="flat" cmpd="sng" algn="ctr">
                      <a:noFill/>
                      <a:prstDash val="solid"/>
                      <a:round/>
                      <a:headEnd type="none" w="med" len="med"/>
                      <a:tailEnd type="none" w="med" len="med"/>
                    </a:lnB>
                    <a:solidFill>
                      <a:srgbClr val="92D050"/>
                    </a:solidFill>
                  </a:tcPr>
                </a:tc>
                <a:tc>
                  <a:txBody>
                    <a:bodyPr/>
                    <a:lstStyle/>
                    <a:p>
                      <a:r>
                        <a:rPr lang="en-NZ" sz="1100" b="1" cap="all" baseline="0" dirty="0" smtClean="0">
                          <a:solidFill>
                            <a:schemeClr val="lt1">
                              <a:alpha val="99000"/>
                            </a:schemeClr>
                          </a:solidFill>
                        </a:rPr>
                        <a:t>MODELYEAR</a:t>
                      </a:r>
                      <a:endParaRPr lang="en-NZ" sz="11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r>
              <a:tr h="396973">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Bikes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Super Duper Cycle</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2009</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r>
              <a:tr h="388620">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Bikes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Quick Cycle 200 Deluxe</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2007</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Canoes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Whitewater</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2009</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Canoes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Flatwater</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2006</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131103" y="3713773"/>
          <a:ext cx="6623565" cy="2018017"/>
        </p:xfrm>
        <a:graphic>
          <a:graphicData uri="http://schemas.openxmlformats.org/drawingml/2006/table">
            <a:tbl>
              <a:tblPr firstRow="1" bandRow="1">
                <a:tableStyleId>{7DF18680-E054-41AD-8BC1-D1AEF772440D}</a:tableStyleId>
              </a:tblPr>
              <a:tblGrid>
                <a:gridCol w="2008255"/>
                <a:gridCol w="1526377"/>
                <a:gridCol w="1526377"/>
                <a:gridCol w="1562556"/>
              </a:tblGrid>
              <a:tr h="388620">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100" b="1" kern="1200" cap="all" baseline="0" dirty="0" smtClean="0">
                          <a:solidFill>
                            <a:schemeClr val="lt1">
                              <a:alpha val="99000"/>
                            </a:schemeClr>
                          </a:solidFill>
                          <a:latin typeface="+mn-lt"/>
                          <a:ea typeface="+mn-ea"/>
                          <a:cs typeface="+mn-cs"/>
                        </a:rPr>
                        <a:t>(Category)</a:t>
                      </a:r>
                      <a:endParaRPr lang="en-US" sz="1100" b="1" kern="1200" cap="all" baseline="0" dirty="0">
                        <a:solidFill>
                          <a:schemeClr val="lt1">
                            <a:alpha val="99000"/>
                          </a:schemeClr>
                        </a:solidFill>
                        <a:latin typeface="+mn-lt"/>
                        <a:ea typeface="+mn-ea"/>
                        <a:cs typeface="+mn-cs"/>
                      </a:endParaRPr>
                    </a:p>
                  </a:txBody>
                  <a:tcPr marL="137160" marR="137160" marT="34290" marB="3429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100" b="1" kern="1200" cap="all" baseline="0" dirty="0" smtClean="0">
                          <a:solidFill>
                            <a:schemeClr val="lt1">
                              <a:alpha val="99000"/>
                            </a:schemeClr>
                          </a:solidFill>
                          <a:latin typeface="+mn-lt"/>
                          <a:ea typeface="+mn-ea"/>
                          <a:cs typeface="+mn-cs"/>
                        </a:rPr>
                        <a:t>(Title)</a:t>
                      </a:r>
                      <a:endParaRPr lang="en-US" sz="1100" b="1" kern="1200" cap="all" baseline="0" dirty="0">
                        <a:solidFill>
                          <a:schemeClr val="lt1">
                            <a:alpha val="99000"/>
                          </a:schemeClr>
                        </a:solidFill>
                        <a:latin typeface="+mn-lt"/>
                        <a:ea typeface="+mn-ea"/>
                        <a:cs typeface="+mn-cs"/>
                      </a:endParaRPr>
                    </a:p>
                  </a:txBody>
                  <a:tcPr marL="137160" marR="137160" marT="34290" marB="3429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Timestamp</a:t>
                      </a:r>
                      <a:endParaRPr lang="en-US" sz="1100" b="1" kern="1200" cap="all" baseline="0" dirty="0">
                        <a:solidFill>
                          <a:schemeClr val="lt1">
                            <a:alpha val="99000"/>
                          </a:schemeClr>
                        </a:solidFill>
                        <a:latin typeface="+mn-lt"/>
                        <a:ea typeface="+mn-ea"/>
                        <a:cs typeface="+mn-cs"/>
                      </a:endParaRPr>
                    </a:p>
                  </a:txBody>
                  <a:tcPr marL="137160" marR="137160" marT="34290" marB="34290" anchor="ctr">
                    <a:lnB w="12700" cap="flat" cmpd="sng" algn="ctr">
                      <a:noFill/>
                      <a:prstDash val="solid"/>
                      <a:round/>
                      <a:headEnd type="none" w="med" len="med"/>
                      <a:tailEnd type="none" w="med" len="med"/>
                    </a:lnB>
                    <a:solidFill>
                      <a:srgbClr val="92D050"/>
                    </a:solidFill>
                  </a:tcPr>
                </a:tc>
                <a:tc>
                  <a:txBody>
                    <a:bodyPr/>
                    <a:lstStyle/>
                    <a:p>
                      <a:r>
                        <a:rPr lang="en-NZ" sz="1100" b="1" cap="all" baseline="0" dirty="0" smtClean="0">
                          <a:solidFill>
                            <a:schemeClr val="lt1">
                              <a:alpha val="99000"/>
                            </a:schemeClr>
                          </a:solidFill>
                        </a:rPr>
                        <a:t>MODELYEAR</a:t>
                      </a:r>
                      <a:endParaRPr lang="en-NZ" sz="11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r>
              <a:tr h="396973">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Rafts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14ft Super Tourer</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1999</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388620">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Skis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Fabrikam Back Trackers</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2009</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Tents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Super Palace</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2008</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131103" y="1673306"/>
          <a:ext cx="6623565" cy="3506309"/>
        </p:xfrm>
        <a:graphic>
          <a:graphicData uri="http://schemas.openxmlformats.org/drawingml/2006/table">
            <a:tbl>
              <a:tblPr firstRow="1" bandRow="1">
                <a:tableStyleId>{7DF18680-E054-41AD-8BC1-D1AEF772440D}</a:tableStyleId>
              </a:tblPr>
              <a:tblGrid>
                <a:gridCol w="2008255"/>
                <a:gridCol w="1526377"/>
                <a:gridCol w="1526377"/>
                <a:gridCol w="1562556"/>
              </a:tblGrid>
              <a:tr h="388620">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100" b="1" kern="1200" cap="all" baseline="0" dirty="0" smtClean="0">
                          <a:solidFill>
                            <a:schemeClr val="lt1">
                              <a:alpha val="99000"/>
                            </a:schemeClr>
                          </a:solidFill>
                          <a:latin typeface="+mn-lt"/>
                          <a:ea typeface="+mn-ea"/>
                          <a:cs typeface="+mn-cs"/>
                        </a:rPr>
                        <a:t>(Category)</a:t>
                      </a:r>
                      <a:endParaRPr lang="en-US" sz="1100" b="1" kern="1200" cap="all" baseline="0" dirty="0">
                        <a:solidFill>
                          <a:schemeClr val="lt1">
                            <a:alpha val="99000"/>
                          </a:schemeClr>
                        </a:solidFill>
                        <a:latin typeface="+mn-lt"/>
                        <a:ea typeface="+mn-ea"/>
                        <a:cs typeface="+mn-cs"/>
                      </a:endParaRPr>
                    </a:p>
                  </a:txBody>
                  <a:tcPr marL="137160" marR="137160" marT="34290" marB="3429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100" b="1" kern="1200" cap="all" baseline="0" dirty="0" smtClean="0">
                          <a:solidFill>
                            <a:schemeClr val="lt1">
                              <a:alpha val="99000"/>
                            </a:schemeClr>
                          </a:solidFill>
                          <a:latin typeface="+mn-lt"/>
                          <a:ea typeface="+mn-ea"/>
                          <a:cs typeface="+mn-cs"/>
                        </a:rPr>
                        <a:t>(Title)</a:t>
                      </a:r>
                      <a:endParaRPr lang="en-US" sz="1100" b="1" kern="1200" cap="all" baseline="0" dirty="0">
                        <a:solidFill>
                          <a:schemeClr val="lt1">
                            <a:alpha val="99000"/>
                          </a:schemeClr>
                        </a:solidFill>
                        <a:latin typeface="+mn-lt"/>
                        <a:ea typeface="+mn-ea"/>
                        <a:cs typeface="+mn-cs"/>
                      </a:endParaRPr>
                    </a:p>
                  </a:txBody>
                  <a:tcPr marL="137160" marR="137160" marT="34290" marB="3429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100" b="1" kern="1200" cap="all" baseline="0" dirty="0" smtClean="0">
                          <a:solidFill>
                            <a:schemeClr val="lt1">
                              <a:alpha val="99000"/>
                            </a:schemeClr>
                          </a:solidFill>
                          <a:latin typeface="+mn-lt"/>
                          <a:ea typeface="+mn-ea"/>
                          <a:cs typeface="+mn-cs"/>
                        </a:rPr>
                        <a:t>Timestamp</a:t>
                      </a:r>
                      <a:endParaRPr lang="en-US" sz="1100" b="1" kern="1200" cap="all" baseline="0" dirty="0">
                        <a:solidFill>
                          <a:schemeClr val="lt1">
                            <a:alpha val="99000"/>
                          </a:schemeClr>
                        </a:solidFill>
                        <a:latin typeface="+mn-lt"/>
                        <a:ea typeface="+mn-ea"/>
                        <a:cs typeface="+mn-cs"/>
                      </a:endParaRPr>
                    </a:p>
                  </a:txBody>
                  <a:tcPr marL="137160" marR="137160" marT="34290" marB="34290" anchor="ctr">
                    <a:lnB w="12700" cap="flat" cmpd="sng" algn="ctr">
                      <a:noFill/>
                      <a:prstDash val="solid"/>
                      <a:round/>
                      <a:headEnd type="none" w="med" len="med"/>
                      <a:tailEnd type="none" w="med" len="med"/>
                    </a:lnB>
                    <a:solidFill>
                      <a:srgbClr val="92D050"/>
                    </a:solidFill>
                  </a:tcPr>
                </a:tc>
                <a:tc>
                  <a:txBody>
                    <a:bodyPr/>
                    <a:lstStyle/>
                    <a:p>
                      <a:r>
                        <a:rPr lang="en-NZ" sz="1100" b="1" cap="all" baseline="0" dirty="0" smtClean="0">
                          <a:solidFill>
                            <a:schemeClr val="lt1">
                              <a:alpha val="99000"/>
                            </a:schemeClr>
                          </a:solidFill>
                        </a:rPr>
                        <a:t>MODELYEAR</a:t>
                      </a:r>
                      <a:endParaRPr lang="en-NZ" sz="1100" b="1" cap="all" baseline="0" dirty="0">
                        <a:solidFill>
                          <a:schemeClr val="lt1">
                            <a:alpha val="99000"/>
                          </a:schemeClr>
                        </a:solidFill>
                      </a:endParaRPr>
                    </a:p>
                  </a:txBody>
                  <a:tcPr marL="137160" marR="137160" marT="68580" marB="68580" anchor="ctr">
                    <a:lnB w="12700" cap="flat" cmpd="sng" algn="ctr">
                      <a:noFill/>
                      <a:prstDash val="solid"/>
                      <a:round/>
                      <a:headEnd type="none" w="med" len="med"/>
                      <a:tailEnd type="none" w="med" len="med"/>
                    </a:lnB>
                    <a:solidFill>
                      <a:srgbClr val="92D050"/>
                    </a:solidFill>
                  </a:tcPr>
                </a:tc>
              </a:tr>
              <a:tr h="396973">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Bikes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Super Duper Cycle</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2009</a:t>
                      </a:r>
                      <a:endParaRPr lang="en-US" sz="1100" kern="1200" dirty="0">
                        <a:solidFill>
                          <a:schemeClr val="tx2">
                            <a:lumMod val="75000"/>
                            <a:alpha val="99000"/>
                          </a:schemeClr>
                        </a:solidFill>
                        <a:latin typeface="+mn-lt"/>
                        <a:ea typeface="+mn-ea"/>
                        <a:cs typeface="+mn-cs"/>
                      </a:endParaRPr>
                    </a:p>
                  </a:txBody>
                  <a:tcPr marL="137160" marR="137160" marT="34290" marB="34290" anchor="ctr">
                    <a:lnT w="12700" cap="flat" cmpd="sng" algn="ctr">
                      <a:noFill/>
                      <a:prstDash val="solid"/>
                      <a:round/>
                      <a:headEnd type="none" w="med" len="med"/>
                      <a:tailEnd type="none" w="med" len="med"/>
                    </a:lnT>
                    <a:solidFill>
                      <a:schemeClr val="bg1">
                        <a:lumMod val="95000"/>
                      </a:schemeClr>
                    </a:solidFill>
                  </a:tcPr>
                </a:tc>
              </a:tr>
              <a:tr h="388620">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Bikes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Quick Cycle 200 Deluxe</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2007</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Canoes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Whitewater</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2009</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Canoes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Flatwater</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2006</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Rafts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14ft Super Tourer</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1999</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388620">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Skis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Fabrikam Back Trackers</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2009</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r h="271108">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Tents</a:t>
                      </a:r>
                      <a:endParaRPr lang="en-US" sz="1100" kern="1200" dirty="0">
                        <a:solidFill>
                          <a:schemeClr val="tx2">
                            <a:lumMod val="75000"/>
                            <a:alpha val="99000"/>
                          </a:schemeClr>
                        </a:solidFill>
                        <a:latin typeface="+mn-lt"/>
                        <a:ea typeface="+mn-ea"/>
                        <a:cs typeface="+mn-cs"/>
                      </a:endParaRPr>
                    </a:p>
                  </a:txBody>
                  <a:tcPr marL="137160" marR="137160" marT="34290" marB="34290" anchor="ctr">
                    <a:lnL w="12700" cmpd="sng">
                      <a:noFill/>
                    </a:lnL>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Super Palace</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c>
                  <a:txBody>
                    <a:bodyPr/>
                    <a:lstStyle/>
                    <a:p>
                      <a:pPr marL="0" algn="l" defTabSz="914325" rtl="0" eaLnBrk="1" latinLnBrk="0" hangingPunct="1"/>
                      <a:r>
                        <a:rPr lang="en-US" sz="1100" kern="1200" dirty="0" smtClean="0">
                          <a:solidFill>
                            <a:schemeClr val="tx2">
                              <a:lumMod val="75000"/>
                              <a:alpha val="99000"/>
                            </a:schemeClr>
                          </a:solidFill>
                          <a:latin typeface="+mn-lt"/>
                          <a:ea typeface="+mn-ea"/>
                          <a:cs typeface="+mn-cs"/>
                        </a:rPr>
                        <a:t>2008</a:t>
                      </a:r>
                      <a:endParaRPr lang="en-US" sz="1100" kern="1200" dirty="0">
                        <a:solidFill>
                          <a:schemeClr val="tx2">
                            <a:lumMod val="75000"/>
                            <a:alpha val="99000"/>
                          </a:schemeClr>
                        </a:solidFill>
                        <a:latin typeface="+mn-lt"/>
                        <a:ea typeface="+mn-ea"/>
                        <a:cs typeface="+mn-cs"/>
                      </a:endParaRPr>
                    </a:p>
                  </a:txBody>
                  <a:tcPr marL="137160" marR="137160" marT="34290" marB="34290" anchor="ctr">
                    <a:solidFill>
                      <a:schemeClr val="bg1">
                        <a:lumMod val="95000"/>
                      </a:schemeClr>
                    </a:solidFill>
                  </a:tcPr>
                </a:tc>
              </a:tr>
            </a:tbl>
          </a:graphicData>
        </a:graphic>
      </p:graphicFrame>
      <p:sp>
        <p:nvSpPr>
          <p:cNvPr id="22" name="Rounded Rectangle 21"/>
          <p:cNvSpPr/>
          <p:nvPr/>
        </p:nvSpPr>
        <p:spPr>
          <a:xfrm>
            <a:off x="2140087" y="2068345"/>
            <a:ext cx="6612599" cy="791063"/>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endParaRPr lang="en-US" dirty="0">
              <a:solidFill>
                <a:srgbClr val="FFFFFF"/>
              </a:solidFill>
            </a:endParaRPr>
          </a:p>
        </p:txBody>
      </p:sp>
      <p:sp>
        <p:nvSpPr>
          <p:cNvPr id="37" name="Rounded Rectangle 36"/>
          <p:cNvSpPr/>
          <p:nvPr/>
        </p:nvSpPr>
        <p:spPr>
          <a:xfrm>
            <a:off x="2140087" y="3114995"/>
            <a:ext cx="6612599" cy="548746"/>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endParaRPr lang="en-US"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390527" y="2950900"/>
            <a:ext cx="1742563" cy="1255014"/>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fontAlgn="base">
                <a:spcBef>
                  <a:spcPct val="0"/>
                </a:spcBef>
                <a:spcAft>
                  <a:spcPct val="0"/>
                </a:spcAft>
              </a:pPr>
              <a:r>
                <a:rPr lang="en-US" sz="1500" b="1" dirty="0">
                  <a:gradFill>
                    <a:gsLst>
                      <a:gs pos="0">
                        <a:srgbClr val="FFFFFF"/>
                      </a:gs>
                      <a:gs pos="100000">
                        <a:srgbClr val="FFFFFF"/>
                      </a:gs>
                    </a:gsLst>
                    <a:lin ang="5400000" scaled="0"/>
                  </a:gradFill>
                </a:rPr>
                <a:t>Server A</a:t>
              </a:r>
            </a:p>
            <a:p>
              <a:pPr algn="ctr" defTabSz="685546" fontAlgn="base">
                <a:spcBef>
                  <a:spcPct val="0"/>
                </a:spcBef>
                <a:spcAft>
                  <a:spcPct val="0"/>
                </a:spcAft>
              </a:pPr>
              <a:r>
                <a:rPr lang="en-US" sz="1050" dirty="0">
                  <a:gradFill>
                    <a:gsLst>
                      <a:gs pos="0">
                        <a:srgbClr val="FFFFFF"/>
                      </a:gs>
                      <a:gs pos="100000">
                        <a:srgbClr val="FFFFFF"/>
                      </a:gs>
                    </a:gsLst>
                    <a:lin ang="5400000" scaled="0"/>
                  </a:gradFill>
                </a:rPr>
                <a:t>Table = Products</a:t>
              </a:r>
            </a:p>
          </p:txBody>
        </p:sp>
      </p:grpSp>
      <p:grpSp>
        <p:nvGrpSpPr>
          <p:cNvPr id="23" name="Group 32"/>
          <p:cNvGrpSpPr/>
          <p:nvPr/>
        </p:nvGrpSpPr>
        <p:grpSpPr>
          <a:xfrm>
            <a:off x="390527" y="2149922"/>
            <a:ext cx="1752733" cy="3024378"/>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fontAlgn="base">
                <a:spcBef>
                  <a:spcPct val="0"/>
                </a:spcBef>
                <a:spcAft>
                  <a:spcPct val="0"/>
                </a:spcAft>
              </a:pPr>
              <a:r>
                <a:rPr lang="en-US" sz="1500" b="1" dirty="0">
                  <a:gradFill>
                    <a:gsLst>
                      <a:gs pos="0">
                        <a:srgbClr val="FFFFFF"/>
                      </a:gs>
                      <a:gs pos="100000">
                        <a:srgbClr val="FFFFFF"/>
                      </a:gs>
                    </a:gsLst>
                    <a:lin ang="5400000" scaled="0"/>
                  </a:gradFill>
                </a:rPr>
                <a:t>Server B</a:t>
              </a:r>
            </a:p>
            <a:p>
              <a:pPr algn="ctr" defTabSz="685546" fontAlgn="base">
                <a:spcBef>
                  <a:spcPct val="0"/>
                </a:spcBef>
                <a:spcAft>
                  <a:spcPct val="0"/>
                </a:spcAft>
              </a:pPr>
              <a:r>
                <a:rPr lang="en-US" sz="1050" dirty="0">
                  <a:gradFill>
                    <a:gsLst>
                      <a:gs pos="0">
                        <a:srgbClr val="FFFFFF"/>
                      </a:gs>
                      <a:gs pos="100000">
                        <a:srgbClr val="FFFFFF"/>
                      </a:gs>
                    </a:gsLst>
                    <a:lin ang="5400000" scaled="0"/>
                  </a:gradFill>
                </a:rPr>
                <a:t>Table = Products</a:t>
              </a:r>
            </a:p>
            <a:p>
              <a:pPr algn="ctr" defTabSz="685546" fontAlgn="base">
                <a:spcBef>
                  <a:spcPct val="0"/>
                </a:spcBef>
                <a:spcAft>
                  <a:spcPct val="0"/>
                </a:spcAft>
              </a:pPr>
              <a:r>
                <a:rPr lang="en-US" sz="1050" dirty="0">
                  <a:gradFill>
                    <a:gsLst>
                      <a:gs pos="0">
                        <a:srgbClr val="FFFFFF"/>
                      </a:gs>
                      <a:gs pos="100000">
                        <a:srgbClr val="FFFFFF"/>
                      </a:gs>
                    </a:gsLst>
                    <a:lin ang="5400000" scaled="0"/>
                  </a:gradFill>
                </a:rPr>
                <a:t>[Canoes - MaxKey)</a:t>
              </a:r>
              <a:endParaRPr lang="en-US" sz="9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46" fontAlgn="base">
                <a:spcBef>
                  <a:spcPct val="0"/>
                </a:spcBef>
                <a:spcAft>
                  <a:spcPct val="0"/>
                </a:spcAft>
              </a:pPr>
              <a:r>
                <a:rPr lang="en-US" sz="1500" b="1" dirty="0">
                  <a:gradFill>
                    <a:gsLst>
                      <a:gs pos="0">
                        <a:srgbClr val="FFFFFF"/>
                      </a:gs>
                      <a:gs pos="100000">
                        <a:srgbClr val="FFFFFF"/>
                      </a:gs>
                    </a:gsLst>
                    <a:lin ang="5400000" scaled="0"/>
                  </a:gradFill>
                </a:rPr>
                <a:t>Server A</a:t>
              </a:r>
            </a:p>
            <a:p>
              <a:pPr algn="ctr" defTabSz="685546" fontAlgn="base">
                <a:spcBef>
                  <a:spcPct val="0"/>
                </a:spcBef>
                <a:spcAft>
                  <a:spcPct val="0"/>
                </a:spcAft>
              </a:pPr>
              <a:r>
                <a:rPr lang="en-US" sz="1050" dirty="0">
                  <a:gradFill>
                    <a:gsLst>
                      <a:gs pos="0">
                        <a:srgbClr val="FFFFFF"/>
                      </a:gs>
                      <a:gs pos="100000">
                        <a:srgbClr val="FFFFFF"/>
                      </a:gs>
                    </a:gsLst>
                    <a:lin ang="5400000" scaled="0"/>
                  </a:gradFill>
                </a:rPr>
                <a:t>Table = Products</a:t>
              </a:r>
            </a:p>
            <a:p>
              <a:pPr algn="ctr" defTabSz="685546" fontAlgn="base">
                <a:spcBef>
                  <a:spcPct val="0"/>
                </a:spcBef>
                <a:spcAft>
                  <a:spcPct val="0"/>
                </a:spcAft>
              </a:pPr>
              <a:r>
                <a:rPr lang="en-US" sz="1050" dirty="0">
                  <a:gradFill>
                    <a:gsLst>
                      <a:gs pos="0">
                        <a:srgbClr val="FFFFFF"/>
                      </a:gs>
                      <a:gs pos="100000">
                        <a:srgbClr val="FFFFFF"/>
                      </a:gs>
                    </a:gsLst>
                    <a:lin ang="5400000" scaled="0"/>
                  </a:gradFill>
                </a:rPr>
                <a:t>[MinKey - Canoes)</a:t>
              </a:r>
              <a:endParaRPr lang="en-US" sz="825" dirty="0">
                <a:gradFill>
                  <a:gsLst>
                    <a:gs pos="0">
                      <a:srgbClr val="FFFFFF"/>
                    </a:gs>
                    <a:gs pos="100000">
                      <a:srgbClr val="FFFFFF"/>
                    </a:gs>
                  </a:gsLst>
                  <a:lin ang="5400000" scaled="0"/>
                </a:gradFill>
              </a:endParaRPr>
            </a:p>
          </p:txBody>
        </p:sp>
      </p:grpSp>
      <p:sp>
        <p:nvSpPr>
          <p:cNvPr id="36" name="Oval 35"/>
          <p:cNvSpPr/>
          <p:nvPr/>
        </p:nvSpPr>
        <p:spPr bwMode="auto">
          <a:xfrm>
            <a:off x="390527" y="2891634"/>
            <a:ext cx="1303867" cy="33183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endParaRPr lang="en-US" dirty="0">
              <a:solidFill>
                <a:srgbClr val="FFFFFF"/>
              </a:solidFill>
            </a:endParaRPr>
          </a:p>
        </p:txBody>
      </p:sp>
      <p:sp>
        <p:nvSpPr>
          <p:cNvPr id="35" name="Oval 34"/>
          <p:cNvSpPr/>
          <p:nvPr/>
        </p:nvSpPr>
        <p:spPr bwMode="auto">
          <a:xfrm>
            <a:off x="390527" y="4644333"/>
            <a:ext cx="1303867" cy="36482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defTabSz="914240"/>
            <a:endParaRPr lang="en-US"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390527" y="1943100"/>
            <a:ext cx="8361758" cy="34899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7" tIns="205731" rIns="68577" bIns="34289"/>
          <a:lstStyle/>
          <a:p>
            <a:pPr defTabSz="1166715">
              <a:lnSpc>
                <a:spcPct val="90000"/>
              </a:lnSpc>
              <a:spcBef>
                <a:spcPct val="0"/>
              </a:spcBef>
              <a:spcAft>
                <a:spcPct val="35000"/>
              </a:spcAft>
            </a:pPr>
            <a:endParaRPr lang="en-US" sz="2325" dirty="0">
              <a:solidFill>
                <a:srgbClr val="595959">
                  <a:alpha val="98824"/>
                </a:srgbClr>
              </a:solidFill>
              <a:latin typeface="Segoe UI Light" pitchFamily="34" charset="0"/>
            </a:endParaRPr>
          </a:p>
        </p:txBody>
      </p:sp>
      <p:sp>
        <p:nvSpPr>
          <p:cNvPr id="102" name="Rectangle 101"/>
          <p:cNvSpPr/>
          <p:nvPr/>
        </p:nvSpPr>
        <p:spPr bwMode="auto">
          <a:xfrm>
            <a:off x="1665686" y="4164807"/>
            <a:ext cx="4636294" cy="16027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425"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1930005" y="3851034"/>
            <a:ext cx="4179094" cy="191654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61727" tIns="30863" rIns="61727" bIns="30863" numCol="1" anchor="t" anchorCtr="0" compatLnSpc="1">
            <a:prstTxWarp prst="textNoShape">
              <a:avLst/>
            </a:prstTxWarp>
          </a:bodyPr>
          <a:lstStyle/>
          <a:p>
            <a:pPr defTabSz="685744"/>
            <a:endParaRPr lang="en-US" sz="12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4416030" y="2539603"/>
            <a:ext cx="778669" cy="832247"/>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908698" y="2539604"/>
            <a:ext cx="766546" cy="83939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601045" y="2103835"/>
            <a:ext cx="871538" cy="871538"/>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 name="Rectangle 6"/>
            <p:cNvSpPr/>
            <p:nvPr/>
          </p:nvSpPr>
          <p:spPr>
            <a:xfrm>
              <a:off x="5515382" y="2243139"/>
              <a:ext cx="737809" cy="510909"/>
            </a:xfrm>
            <a:prstGeom prst="rect">
              <a:avLst/>
            </a:prstGeom>
          </p:spPr>
          <p:txBody>
            <a:bodyPr wrap="none">
              <a:spAutoFit/>
            </a:bodyPr>
            <a:lstStyle/>
            <a:p>
              <a:pPr defTabSz="1166715">
                <a:lnSpc>
                  <a:spcPct val="90000"/>
                </a:lnSpc>
                <a:spcBef>
                  <a:spcPct val="0"/>
                </a:spcBef>
                <a:spcAft>
                  <a:spcPct val="35000"/>
                </a:spcAft>
              </a:pPr>
              <a:r>
                <a:rPr lang="en-US" sz="2100" dirty="0">
                  <a:solidFill>
                    <a:srgbClr val="FFFFFF">
                      <a:alpha val="98824"/>
                    </a:srgbClr>
                  </a:solidFill>
                  <a:latin typeface="Segoe UI Light" pitchFamily="34" charset="0"/>
                </a:rPr>
                <a:t>VIP</a:t>
              </a:r>
              <a:endParaRPr lang="en-US" sz="2400" dirty="0">
                <a:solidFill>
                  <a:srgbClr val="FFFFFF">
                    <a:alpha val="98824"/>
                  </a:srgbClr>
                </a:solidFill>
                <a:latin typeface="Segoe UI Light" pitchFamily="34" charset="0"/>
              </a:endParaRPr>
            </a:p>
          </p:txBody>
        </p:sp>
      </p:grpSp>
      <p:sp>
        <p:nvSpPr>
          <p:cNvPr id="13" name="Rectangle 12"/>
          <p:cNvSpPr/>
          <p:nvPr/>
        </p:nvSpPr>
        <p:spPr bwMode="auto">
          <a:xfrm>
            <a:off x="3654625" y="3386138"/>
            <a:ext cx="76438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FE</a:t>
            </a:r>
          </a:p>
        </p:txBody>
      </p:sp>
      <p:sp>
        <p:nvSpPr>
          <p:cNvPr id="14" name="Rectangle 13"/>
          <p:cNvSpPr/>
          <p:nvPr/>
        </p:nvSpPr>
        <p:spPr bwMode="auto">
          <a:xfrm>
            <a:off x="4772026" y="3386138"/>
            <a:ext cx="76438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FE</a:t>
            </a:r>
          </a:p>
        </p:txBody>
      </p:sp>
      <p:grpSp>
        <p:nvGrpSpPr>
          <p:cNvPr id="25" name="Group 24"/>
          <p:cNvGrpSpPr/>
          <p:nvPr/>
        </p:nvGrpSpPr>
        <p:grpSpPr>
          <a:xfrm>
            <a:off x="6456605" y="2978944"/>
            <a:ext cx="1488590" cy="878682"/>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Partition Master(s)</a:t>
              </a:r>
            </a:p>
          </p:txBody>
        </p:sp>
      </p:grpSp>
      <p:sp>
        <p:nvSpPr>
          <p:cNvPr id="26" name="Rectangle 25"/>
          <p:cNvSpPr/>
          <p:nvPr/>
        </p:nvSpPr>
        <p:spPr>
          <a:xfrm>
            <a:off x="2387666" y="4983427"/>
            <a:ext cx="3401893" cy="383182"/>
          </a:xfrm>
          <a:prstGeom prst="rect">
            <a:avLst/>
          </a:prstGeom>
        </p:spPr>
        <p:txBody>
          <a:bodyPr wrap="none">
            <a:spAutoFit/>
          </a:bodyPr>
          <a:lstStyle/>
          <a:p>
            <a:pPr algn="ctr" defTabSz="1166715">
              <a:lnSpc>
                <a:spcPct val="90000"/>
              </a:lnSpc>
              <a:spcBef>
                <a:spcPct val="0"/>
              </a:spcBef>
              <a:spcAft>
                <a:spcPct val="35000"/>
              </a:spcAft>
            </a:pPr>
            <a:r>
              <a:rPr lang="en-US" sz="2100" dirty="0">
                <a:solidFill>
                  <a:srgbClr val="5F5F5F">
                    <a:alpha val="98824"/>
                  </a:srgbClr>
                </a:solidFill>
                <a:latin typeface="Segoe UI Light" pitchFamily="34" charset="0"/>
              </a:rPr>
              <a:t>Distributed File System Layer</a:t>
            </a:r>
            <a:endParaRPr lang="en-US" sz="2400" dirty="0">
              <a:solidFill>
                <a:srgbClr val="5F5F5F">
                  <a:alpha val="98824"/>
                </a:srgbClr>
              </a:solidFill>
              <a:latin typeface="Segoe UI Light" pitchFamily="34" charset="0"/>
            </a:endParaRPr>
          </a:p>
        </p:txBody>
      </p:sp>
      <p:cxnSp>
        <p:nvCxnSpPr>
          <p:cNvPr id="32" name="Straight Connector 31"/>
          <p:cNvCxnSpPr/>
          <p:nvPr/>
        </p:nvCxnSpPr>
        <p:spPr>
          <a:xfrm flipV="1">
            <a:off x="4036815" y="2975374"/>
            <a:ext cx="0" cy="389333"/>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30129" y="3755827"/>
            <a:ext cx="2421731" cy="45184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2930129" y="3755828"/>
            <a:ext cx="1327547" cy="4589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2930129" y="3755827"/>
            <a:ext cx="178593" cy="473273"/>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544367" y="3755829"/>
            <a:ext cx="385763" cy="466129"/>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2537224" y="3386138"/>
            <a:ext cx="76438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2615804" y="3857626"/>
            <a:ext cx="4393854" cy="364331"/>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3514725" y="3857626"/>
            <a:ext cx="3494933" cy="364331"/>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4543425" y="3857626"/>
            <a:ext cx="2466233" cy="364331"/>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5686425" y="3857626"/>
            <a:ext cx="1323233" cy="364331"/>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1743869" y="4229100"/>
            <a:ext cx="107950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200" dirty="0">
                <a:gradFill>
                  <a:gsLst>
                    <a:gs pos="0">
                      <a:srgbClr val="FFFFFF"/>
                    </a:gs>
                    <a:gs pos="100000">
                      <a:srgbClr val="FFFFFF"/>
                    </a:gs>
                  </a:gsLst>
                  <a:lin ang="5400000" scaled="0"/>
                </a:gradFill>
              </a:rPr>
              <a:t>Partition Server</a:t>
            </a:r>
          </a:p>
        </p:txBody>
      </p:sp>
      <p:sp>
        <p:nvSpPr>
          <p:cNvPr id="18" name="Rectangle 17"/>
          <p:cNvSpPr/>
          <p:nvPr/>
        </p:nvSpPr>
        <p:spPr bwMode="auto">
          <a:xfrm>
            <a:off x="2872185" y="4229100"/>
            <a:ext cx="107950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200" dirty="0">
                <a:gradFill>
                  <a:gsLst>
                    <a:gs pos="0">
                      <a:srgbClr val="FFFFFF"/>
                    </a:gs>
                    <a:gs pos="100000">
                      <a:srgbClr val="FFFFFF"/>
                    </a:gs>
                  </a:gsLst>
                  <a:lin ang="5400000" scaled="0"/>
                </a:gradFill>
              </a:rPr>
              <a:t>Partition Server</a:t>
            </a:r>
          </a:p>
        </p:txBody>
      </p:sp>
      <p:sp>
        <p:nvSpPr>
          <p:cNvPr id="19" name="Rectangle 18"/>
          <p:cNvSpPr/>
          <p:nvPr/>
        </p:nvSpPr>
        <p:spPr bwMode="auto">
          <a:xfrm>
            <a:off x="4000501" y="4229100"/>
            <a:ext cx="107950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200" dirty="0">
                <a:gradFill>
                  <a:gsLst>
                    <a:gs pos="0">
                      <a:srgbClr val="FFFFFF"/>
                    </a:gs>
                    <a:gs pos="100000">
                      <a:srgbClr val="FFFFFF"/>
                    </a:gs>
                  </a:gsLst>
                  <a:lin ang="5400000" scaled="0"/>
                </a:gradFill>
              </a:rPr>
              <a:t>Partition Server</a:t>
            </a:r>
          </a:p>
        </p:txBody>
      </p:sp>
      <p:sp>
        <p:nvSpPr>
          <p:cNvPr id="20" name="Rectangle 19"/>
          <p:cNvSpPr/>
          <p:nvPr/>
        </p:nvSpPr>
        <p:spPr bwMode="auto">
          <a:xfrm>
            <a:off x="5128816" y="4229100"/>
            <a:ext cx="1079501" cy="4000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defTabSz="685574" fontAlgn="base">
              <a:spcBef>
                <a:spcPct val="0"/>
              </a:spcBef>
              <a:spcAft>
                <a:spcPct val="0"/>
              </a:spcAft>
            </a:pPr>
            <a:r>
              <a:rPr lang="en-US" sz="1200" dirty="0">
                <a:gradFill>
                  <a:gsLst>
                    <a:gs pos="0">
                      <a:srgbClr val="FFFFFF"/>
                    </a:gs>
                    <a:gs pos="100000">
                      <a:srgbClr val="FFFFFF"/>
                    </a:gs>
                  </a:gsLst>
                  <a:lin ang="5400000" scaled="0"/>
                </a:gradFill>
              </a:rPr>
              <a:t>Partition Server</a:t>
            </a:r>
          </a:p>
        </p:txBody>
      </p:sp>
      <p:grpSp>
        <p:nvGrpSpPr>
          <p:cNvPr id="61" name="Group 60"/>
          <p:cNvGrpSpPr/>
          <p:nvPr/>
        </p:nvGrpSpPr>
        <p:grpSpPr>
          <a:xfrm>
            <a:off x="2504812" y="4261248"/>
            <a:ext cx="307709" cy="329869"/>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grpSp>
      <p:grpSp>
        <p:nvGrpSpPr>
          <p:cNvPr id="63" name="Group 62"/>
          <p:cNvGrpSpPr/>
          <p:nvPr/>
        </p:nvGrpSpPr>
        <p:grpSpPr>
          <a:xfrm>
            <a:off x="3620095" y="4282678"/>
            <a:ext cx="307709" cy="308438"/>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grpSp>
      <p:grpSp>
        <p:nvGrpSpPr>
          <p:cNvPr id="67" name="Group 66"/>
          <p:cNvGrpSpPr/>
          <p:nvPr/>
        </p:nvGrpSpPr>
        <p:grpSpPr>
          <a:xfrm>
            <a:off x="4764880" y="4261248"/>
            <a:ext cx="307709" cy="329869"/>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grpSp>
      <p:sp>
        <p:nvSpPr>
          <p:cNvPr id="72" name="Freeform 11"/>
          <p:cNvSpPr>
            <a:spLocks noEditPoints="1"/>
          </p:cNvSpPr>
          <p:nvPr/>
        </p:nvSpPr>
        <p:spPr bwMode="auto">
          <a:xfrm>
            <a:off x="5933438" y="4369512"/>
            <a:ext cx="231925" cy="221604"/>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grpSp>
        <p:nvGrpSpPr>
          <p:cNvPr id="80" name="Group 79"/>
          <p:cNvGrpSpPr/>
          <p:nvPr/>
        </p:nvGrpSpPr>
        <p:grpSpPr>
          <a:xfrm>
            <a:off x="2236177" y="4593433"/>
            <a:ext cx="375024" cy="221456"/>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82" name="Rectangle 75"/>
          <p:cNvSpPr/>
          <p:nvPr/>
        </p:nvSpPr>
        <p:spPr bwMode="auto">
          <a:xfrm>
            <a:off x="3343275" y="4593435"/>
            <a:ext cx="278774" cy="145901"/>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86" name="Group 85"/>
          <p:cNvGrpSpPr/>
          <p:nvPr/>
        </p:nvGrpSpPr>
        <p:grpSpPr>
          <a:xfrm>
            <a:off x="4486275" y="4593433"/>
            <a:ext cx="375024" cy="221456"/>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sp>
        <p:nvSpPr>
          <p:cNvPr id="92" name="Rectangle 75"/>
          <p:cNvSpPr/>
          <p:nvPr/>
        </p:nvSpPr>
        <p:spPr bwMode="auto">
          <a:xfrm>
            <a:off x="5629275" y="4593435"/>
            <a:ext cx="278774" cy="145901"/>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6" name="Rectangle 95"/>
          <p:cNvSpPr/>
          <p:nvPr/>
        </p:nvSpPr>
        <p:spPr bwMode="auto">
          <a:xfrm>
            <a:off x="728663" y="2313385"/>
            <a:ext cx="1337072" cy="134421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defTabSz="685574" fontAlgn="base">
              <a:spcBef>
                <a:spcPct val="0"/>
              </a:spcBef>
              <a:spcAft>
                <a:spcPct val="0"/>
              </a:spcAft>
            </a:pPr>
            <a:r>
              <a:rPr lang="en-US" sz="1650" dirty="0">
                <a:gradFill>
                  <a:gsLst>
                    <a:gs pos="0">
                      <a:srgbClr val="FFFFFF"/>
                    </a:gs>
                    <a:gs pos="100000">
                      <a:srgbClr val="FFFFFF"/>
                    </a:gs>
                  </a:gsLst>
                  <a:lin ang="5400000" scaled="0"/>
                </a:gradFill>
              </a:rPr>
              <a:t>Legend</a:t>
            </a:r>
          </a:p>
        </p:txBody>
      </p:sp>
      <p:sp>
        <p:nvSpPr>
          <p:cNvPr id="97" name="Rectangle 96"/>
          <p:cNvSpPr/>
          <p:nvPr/>
        </p:nvSpPr>
        <p:spPr>
          <a:xfrm>
            <a:off x="1260873" y="2793184"/>
            <a:ext cx="799706" cy="276999"/>
          </a:xfrm>
          <a:prstGeom prst="rect">
            <a:avLst/>
          </a:prstGeom>
        </p:spPr>
        <p:txBody>
          <a:bodyPr wrap="none">
            <a:spAutoFit/>
          </a:bodyPr>
          <a:lstStyle/>
          <a:p>
            <a:pPr defTabSz="685574" fontAlgn="base">
              <a:spcBef>
                <a:spcPct val="0"/>
              </a:spcBef>
              <a:spcAft>
                <a:spcPct val="0"/>
              </a:spcAft>
            </a:pPr>
            <a:r>
              <a:rPr lang="en-US" sz="1200">
                <a:gradFill>
                  <a:gsLst>
                    <a:gs pos="0">
                      <a:srgbClr val="FFFFFF"/>
                    </a:gs>
                    <a:gs pos="100000">
                      <a:srgbClr val="FFFFFF"/>
                    </a:gs>
                  </a:gsLst>
                  <a:lin ang="5400000" scaled="0"/>
                </a:gradFill>
              </a:rPr>
              <a:t> Partition</a:t>
            </a:r>
            <a:endParaRPr lang="en-US" sz="1200" dirty="0">
              <a:gradFill>
                <a:gsLst>
                  <a:gs pos="0">
                    <a:srgbClr val="FFFFFF"/>
                  </a:gs>
                  <a:gs pos="100000">
                    <a:srgbClr val="FFFFFF"/>
                  </a:gs>
                </a:gsLst>
                <a:lin ang="5400000" scaled="0"/>
              </a:gradFill>
            </a:endParaRPr>
          </a:p>
        </p:txBody>
      </p:sp>
      <p:sp>
        <p:nvSpPr>
          <p:cNvPr id="98" name="Rectangle 78"/>
          <p:cNvSpPr/>
          <p:nvPr/>
        </p:nvSpPr>
        <p:spPr bwMode="auto">
          <a:xfrm>
            <a:off x="832240" y="2804469"/>
            <a:ext cx="401621" cy="210194"/>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9" name="Rectangle 98"/>
          <p:cNvSpPr/>
          <p:nvPr/>
        </p:nvSpPr>
        <p:spPr>
          <a:xfrm>
            <a:off x="1260873" y="3131967"/>
            <a:ext cx="611514" cy="461665"/>
          </a:xfrm>
          <a:prstGeom prst="rect">
            <a:avLst/>
          </a:prstGeom>
        </p:spPr>
        <p:txBody>
          <a:bodyPr wrap="none">
            <a:spAutoFit/>
          </a:bodyPr>
          <a:lstStyle/>
          <a:p>
            <a:pPr defTabSz="685574" fontAlgn="base">
              <a:spcBef>
                <a:spcPct val="0"/>
              </a:spcBef>
              <a:spcAft>
                <a:spcPct val="0"/>
              </a:spcAft>
            </a:pPr>
            <a:r>
              <a:rPr lang="en-US" sz="1200" dirty="0">
                <a:gradFill>
                  <a:gsLst>
                    <a:gs pos="0">
                      <a:srgbClr val="FFFFFF"/>
                    </a:gs>
                    <a:gs pos="100000">
                      <a:srgbClr val="FFFFFF"/>
                    </a:gs>
                  </a:gsLst>
                  <a:lin ang="5400000" scaled="0"/>
                </a:gradFill>
              </a:rPr>
              <a:t>Server</a:t>
            </a:r>
          </a:p>
          <a:p>
            <a:pPr defTabSz="685574" fontAlgn="base">
              <a:spcBef>
                <a:spcPct val="0"/>
              </a:spcBef>
              <a:spcAft>
                <a:spcPct val="0"/>
              </a:spcAft>
            </a:pPr>
            <a:r>
              <a:rPr lang="en-US" sz="12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974936" y="3171826"/>
            <a:ext cx="231925" cy="221604"/>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91424" tIns="45712" rIns="91424" bIns="45712" numCol="1" anchor="t" anchorCtr="0" compatLnSpc="1">
            <a:prstTxWarp prst="textNoShape">
              <a:avLst/>
            </a:prstTxWarp>
          </a:bodyPr>
          <a:lstStyle/>
          <a:p>
            <a:pPr defTabSz="685744"/>
            <a:endParaRPr lang="en-US" sz="1425" dirty="0">
              <a:solidFill>
                <a:srgbClr val="5F5F5F"/>
              </a:solidFill>
            </a:endParaRPr>
          </a:p>
        </p:txBody>
      </p:sp>
      <p:sp>
        <p:nvSpPr>
          <p:cNvPr id="104" name="Rectangle 103"/>
          <p:cNvSpPr/>
          <p:nvPr/>
        </p:nvSpPr>
        <p:spPr>
          <a:xfrm>
            <a:off x="4549119" y="2024725"/>
            <a:ext cx="4151265" cy="424732"/>
          </a:xfrm>
          <a:prstGeom prst="rect">
            <a:avLst/>
          </a:prstGeom>
        </p:spPr>
        <p:txBody>
          <a:bodyPr wrap="none">
            <a:spAutoFit/>
          </a:bodyPr>
          <a:lstStyle/>
          <a:p>
            <a:pPr algn="ctr" defTabSz="1166715" fontAlgn="base">
              <a:lnSpc>
                <a:spcPct val="90000"/>
              </a:lnSpc>
              <a:spcBef>
                <a:spcPct val="0"/>
              </a:spcBef>
              <a:spcAft>
                <a:spcPct val="35000"/>
              </a:spcAft>
            </a:pPr>
            <a:r>
              <a:rPr lang="en-US" sz="24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390527" y="1943100"/>
            <a:ext cx="8361760" cy="1308820"/>
          </a:xfrm>
        </p:spPr>
        <p:txBody>
          <a:bodyPr/>
          <a:lstStyle/>
          <a:p>
            <a:r>
              <a:rPr lang="en-US" sz="2850" dirty="0"/>
              <a:t>Partition: Range of entities with same partition key value.</a:t>
            </a:r>
          </a:p>
          <a:p>
            <a:r>
              <a:rPr lang="en-US" sz="1800" dirty="0">
                <a:latin typeface="+mn-lt"/>
              </a:rPr>
              <a:t>Partitions are fanned out based on load</a:t>
            </a:r>
          </a:p>
          <a:p>
            <a:r>
              <a:rPr lang="en-US" sz="1800" dirty="0">
                <a:latin typeface="+mn-lt"/>
              </a:rPr>
              <a:t>They can be condensed when load decreases</a:t>
            </a:r>
          </a:p>
          <a:p>
            <a:r>
              <a:rPr lang="en-US" sz="1800" dirty="0">
                <a:latin typeface="+mn-lt"/>
              </a:rPr>
              <a:t>Reads are load balanced against three replicas</a:t>
            </a:r>
          </a:p>
        </p:txBody>
      </p:sp>
      <p:sp>
        <p:nvSpPr>
          <p:cNvPr id="6" name="Rectangle 5"/>
          <p:cNvSpPr/>
          <p:nvPr/>
        </p:nvSpPr>
        <p:spPr bwMode="auto">
          <a:xfrm>
            <a:off x="1540180" y="3908313"/>
            <a:ext cx="1580984" cy="1793176"/>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20" tIns="45710" rIns="91420" bIns="45710" numCol="1" rtlCol="0" anchor="t" anchorCtr="0" compatLnSpc="1">
            <a:prstTxWarp prst="textNoShape">
              <a:avLst/>
            </a:prstTxWarp>
          </a:bodyPr>
          <a:lstStyle/>
          <a:p>
            <a:pPr algn="ctr" defTabSz="913939"/>
            <a:r>
              <a:rPr lang="en-US" sz="1575" dirty="0">
                <a:gradFill>
                  <a:gsLst>
                    <a:gs pos="0">
                      <a:srgbClr val="FFFFFF"/>
                    </a:gs>
                    <a:gs pos="100000">
                      <a:srgbClr val="FFFFFF"/>
                    </a:gs>
                  </a:gsLst>
                  <a:lin ang="5400000" scaled="0"/>
                </a:gradFill>
              </a:rPr>
              <a:t>Server 1</a:t>
            </a:r>
          </a:p>
        </p:txBody>
      </p:sp>
      <p:sp>
        <p:nvSpPr>
          <p:cNvPr id="7" name="Rectangle 6"/>
          <p:cNvSpPr/>
          <p:nvPr/>
        </p:nvSpPr>
        <p:spPr bwMode="auto">
          <a:xfrm>
            <a:off x="3687075" y="3908313"/>
            <a:ext cx="1580984" cy="1793176"/>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20" tIns="45710" rIns="91420" bIns="45710" numCol="1" rtlCol="0" anchor="t" anchorCtr="0" compatLnSpc="1">
            <a:prstTxWarp prst="textNoShape">
              <a:avLst/>
            </a:prstTxWarp>
          </a:bodyPr>
          <a:lstStyle/>
          <a:p>
            <a:pPr algn="ctr" defTabSz="913939"/>
            <a:r>
              <a:rPr lang="en-US" sz="1575" dirty="0">
                <a:gradFill>
                  <a:gsLst>
                    <a:gs pos="0">
                      <a:srgbClr val="FFFFFF"/>
                    </a:gs>
                    <a:gs pos="100000">
                      <a:srgbClr val="FFFFFF"/>
                    </a:gs>
                  </a:gsLst>
                  <a:lin ang="5400000" scaled="0"/>
                </a:gradFill>
              </a:rPr>
              <a:t>Server 2</a:t>
            </a:r>
          </a:p>
        </p:txBody>
      </p:sp>
      <p:sp>
        <p:nvSpPr>
          <p:cNvPr id="8" name="Rectangle 7"/>
          <p:cNvSpPr/>
          <p:nvPr/>
        </p:nvSpPr>
        <p:spPr bwMode="auto">
          <a:xfrm>
            <a:off x="5833970" y="3908313"/>
            <a:ext cx="1580984" cy="1793176"/>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20" tIns="45710" rIns="91420" bIns="45710" numCol="1" rtlCol="0" anchor="t" anchorCtr="0" compatLnSpc="1">
            <a:prstTxWarp prst="textNoShape">
              <a:avLst/>
            </a:prstTxWarp>
          </a:bodyPr>
          <a:lstStyle/>
          <a:p>
            <a:pPr algn="ctr" defTabSz="913939"/>
            <a:r>
              <a:rPr lang="en-US" sz="1575" dirty="0">
                <a:gradFill>
                  <a:gsLst>
                    <a:gs pos="0">
                      <a:srgbClr val="FFFFFF"/>
                    </a:gs>
                    <a:gs pos="100000">
                      <a:srgbClr val="FFFFFF"/>
                    </a:gs>
                  </a:gsLst>
                  <a:lin ang="5400000" scaled="0"/>
                </a:gradFill>
              </a:rPr>
              <a:t>Server 3</a:t>
            </a:r>
          </a:p>
        </p:txBody>
      </p:sp>
      <p:sp>
        <p:nvSpPr>
          <p:cNvPr id="9" name="Rectangle 8"/>
          <p:cNvSpPr/>
          <p:nvPr/>
        </p:nvSpPr>
        <p:spPr bwMode="auto">
          <a:xfrm>
            <a:off x="1778613" y="4413016"/>
            <a:ext cx="1104118" cy="261257"/>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39"/>
            <a:r>
              <a:rPr lang="en-US" sz="1425" dirty="0">
                <a:solidFill>
                  <a:srgbClr val="5F5F5F">
                    <a:alpha val="99000"/>
                  </a:srgbClr>
                </a:solidFill>
              </a:rPr>
              <a:t>P1</a:t>
            </a:r>
          </a:p>
        </p:txBody>
      </p:sp>
      <p:sp>
        <p:nvSpPr>
          <p:cNvPr id="10" name="Rectangle 9"/>
          <p:cNvSpPr/>
          <p:nvPr/>
        </p:nvSpPr>
        <p:spPr bwMode="auto">
          <a:xfrm>
            <a:off x="1778613" y="4784119"/>
            <a:ext cx="1104118" cy="261257"/>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39"/>
            <a:r>
              <a:rPr lang="en-US" sz="1425" dirty="0">
                <a:solidFill>
                  <a:srgbClr val="5F5F5F">
                    <a:alpha val="99000"/>
                  </a:srgbClr>
                </a:solidFill>
              </a:rPr>
              <a:t>P2</a:t>
            </a:r>
          </a:p>
        </p:txBody>
      </p:sp>
      <p:sp>
        <p:nvSpPr>
          <p:cNvPr id="11" name="Rectangle 10"/>
          <p:cNvSpPr/>
          <p:nvPr/>
        </p:nvSpPr>
        <p:spPr bwMode="auto">
          <a:xfrm>
            <a:off x="1778611" y="5155223"/>
            <a:ext cx="1104118" cy="261257"/>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39"/>
            <a:r>
              <a:rPr lang="en-US" sz="1425" dirty="0" err="1">
                <a:solidFill>
                  <a:srgbClr val="5F5F5F">
                    <a:alpha val="99000"/>
                  </a:srgbClr>
                </a:solidFill>
              </a:rPr>
              <a:t>Pn</a:t>
            </a:r>
            <a:endParaRPr lang="en-US" sz="1425"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90527" y="1943099"/>
            <a:ext cx="4181475" cy="3425553"/>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4838702" y="1935439"/>
            <a:ext cx="5578342" cy="4065311"/>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68580" tIns="34290" rIns="68580" bIns="34290" numCol="1" anchor="t" anchorCtr="0" compatLnSpc="1">
              <a:prstTxWarp prst="textNoShape">
                <a:avLst/>
              </a:prstTxWarp>
            </a:bodyPr>
            <a:lstStyle/>
            <a:p>
              <a:pPr defTabSz="685744"/>
              <a:endParaRPr lang="en-US" sz="1200" dirty="0">
                <a:solidFill>
                  <a:srgbClr val="5F5F5F"/>
                </a:solidFill>
              </a:endParaRPr>
            </a:p>
          </p:txBody>
        </p:sp>
        <p:sp>
          <p:nvSpPr>
            <p:cNvPr id="8" name="Rectangle 7"/>
            <p:cNvSpPr/>
            <p:nvPr/>
          </p:nvSpPr>
          <p:spPr>
            <a:xfrm>
              <a:off x="6450013" y="5038725"/>
              <a:ext cx="2657475" cy="1354217"/>
            </a:xfrm>
            <a:prstGeom prst="rect">
              <a:avLst/>
            </a:prstGeom>
            <a:noFill/>
          </p:spPr>
          <p:txBody>
            <a:bodyPr wrap="square">
              <a:spAutoFit/>
            </a:bodyPr>
            <a:lstStyle/>
            <a:p>
              <a:pPr defTabSz="685744"/>
              <a:r>
                <a:rPr lang="en-US" sz="3000" dirty="0">
                  <a:solidFill>
                    <a:srgbClr val="5F5F5F">
                      <a:alpha val="99000"/>
                    </a:srgbClr>
                  </a:solidFill>
                  <a:latin typeface="Segoe UI Light"/>
                </a:rPr>
                <a:t>Slowest</a:t>
              </a:r>
            </a:p>
            <a:p>
              <a:pPr defTabSz="685744"/>
              <a:r>
                <a:rPr lang="en-US" sz="1500" dirty="0">
                  <a:solidFill>
                    <a:srgbClr val="5F5F5F">
                      <a:alpha val="99000"/>
                    </a:srgbClr>
                  </a:solidFill>
                </a:rPr>
                <a:t>No Partition Key</a:t>
              </a:r>
            </a:p>
            <a:p>
              <a:pPr defTabSz="685744"/>
              <a:r>
                <a:rPr lang="en-US" sz="1500" dirty="0">
                  <a:solidFill>
                    <a:srgbClr val="5F5F5F">
                      <a:alpha val="99000"/>
                    </a:srgbClr>
                  </a:solidFill>
                </a:rPr>
                <a:t>No Row Key</a:t>
              </a:r>
            </a:p>
          </p:txBody>
        </p:sp>
        <p:sp>
          <p:nvSpPr>
            <p:cNvPr id="9" name="Rectangle 8"/>
            <p:cNvSpPr/>
            <p:nvPr/>
          </p:nvSpPr>
          <p:spPr>
            <a:xfrm>
              <a:off x="7146925" y="3300412"/>
              <a:ext cx="2657475" cy="1354217"/>
            </a:xfrm>
            <a:prstGeom prst="rect">
              <a:avLst/>
            </a:prstGeom>
            <a:noFill/>
          </p:spPr>
          <p:txBody>
            <a:bodyPr wrap="square">
              <a:spAutoFit/>
            </a:bodyPr>
            <a:lstStyle/>
            <a:p>
              <a:pPr defTabSz="685744"/>
              <a:r>
                <a:rPr lang="en-US" sz="3000" dirty="0">
                  <a:solidFill>
                    <a:srgbClr val="5F5F5F">
                      <a:alpha val="99000"/>
                    </a:srgbClr>
                  </a:solidFill>
                  <a:latin typeface="Segoe UI Light"/>
                </a:rPr>
                <a:t>Slower</a:t>
              </a:r>
            </a:p>
            <a:p>
              <a:pPr defTabSz="685744"/>
              <a:r>
                <a:rPr lang="en-US" sz="1500" dirty="0">
                  <a:solidFill>
                    <a:srgbClr val="5F5F5F">
                      <a:alpha val="99000"/>
                    </a:srgbClr>
                  </a:solidFill>
                </a:rPr>
                <a:t>Only Partition Key</a:t>
              </a:r>
            </a:p>
            <a:p>
              <a:pPr defTabSz="685744"/>
              <a:r>
                <a:rPr lang="en-US" sz="1500" dirty="0">
                  <a:solidFill>
                    <a:srgbClr val="5F5F5F">
                      <a:alpha val="99000"/>
                    </a:srgbClr>
                  </a:solidFill>
                </a:rPr>
                <a:t>No Row Key</a:t>
              </a:r>
            </a:p>
          </p:txBody>
        </p:sp>
        <p:sp>
          <p:nvSpPr>
            <p:cNvPr id="10" name="Rectangle 9"/>
            <p:cNvSpPr/>
            <p:nvPr/>
          </p:nvSpPr>
          <p:spPr>
            <a:xfrm>
              <a:off x="8175625" y="1447800"/>
              <a:ext cx="2657475" cy="1354217"/>
            </a:xfrm>
            <a:prstGeom prst="rect">
              <a:avLst/>
            </a:prstGeom>
            <a:noFill/>
          </p:spPr>
          <p:txBody>
            <a:bodyPr wrap="square">
              <a:spAutoFit/>
            </a:bodyPr>
            <a:lstStyle/>
            <a:p>
              <a:pPr defTabSz="685744"/>
              <a:r>
                <a:rPr lang="en-US" sz="3000" dirty="0">
                  <a:solidFill>
                    <a:srgbClr val="5F5F5F">
                      <a:alpha val="99000"/>
                    </a:srgbClr>
                  </a:solidFill>
                  <a:latin typeface="Segoe UI Light"/>
                </a:rPr>
                <a:t>Very Fast</a:t>
              </a:r>
            </a:p>
            <a:p>
              <a:pPr defTabSz="685744"/>
              <a:r>
                <a:rPr lang="en-US" sz="1500" dirty="0">
                  <a:solidFill>
                    <a:srgbClr val="5F5F5F">
                      <a:alpha val="99000"/>
                    </a:srgbClr>
                  </a:solidFill>
                </a:rPr>
                <a:t>Partition Key + </a:t>
              </a:r>
              <a:br>
                <a:rPr lang="en-US" sz="1500" dirty="0">
                  <a:solidFill>
                    <a:srgbClr val="5F5F5F">
                      <a:alpha val="99000"/>
                    </a:srgbClr>
                  </a:solidFill>
                </a:rPr>
              </a:br>
              <a:r>
                <a:rPr lang="en-US" sz="15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390526" y="1943099"/>
            <a:ext cx="8361760" cy="3135730"/>
          </a:xfrm>
        </p:spPr>
        <p:txBody>
          <a:bodyPr/>
          <a:lstStyle/>
          <a:p>
            <a:r>
              <a:rPr lang="en-US" sz="2700" dirty="0"/>
              <a:t>Learning objectives – what we have learned:</a:t>
            </a:r>
          </a:p>
          <a:p>
            <a:pPr marL="431006" indent="-428625">
              <a:buFont typeface="Arial" panose="020B0604020202020204" pitchFamily="34" charset="0"/>
              <a:buChar char="•"/>
            </a:pPr>
            <a:r>
              <a:rPr lang="en-US" sz="2100" dirty="0"/>
              <a:t>Windows Azure storage basics</a:t>
            </a:r>
          </a:p>
          <a:p>
            <a:pPr marL="431006" indent="-428625">
              <a:buFont typeface="Arial" panose="020B0604020202020204" pitchFamily="34" charset="0"/>
              <a:buChar char="•"/>
            </a:pPr>
            <a:r>
              <a:rPr lang="en-US" sz="2100" dirty="0"/>
              <a:t>Core concepts:</a:t>
            </a:r>
          </a:p>
          <a:p>
            <a:pPr marL="1372791" lvl="2" indent="-428625">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372791" lvl="2" indent="-428625">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431006" indent="-428625">
              <a:buFont typeface="Arial" panose="020B0604020202020204" pitchFamily="34" charset="0"/>
              <a:buChar char="•"/>
            </a:pPr>
            <a:r>
              <a:rPr lang="en-US" sz="2100" dirty="0"/>
              <a:t>Azure Explorer and the </a:t>
            </a:r>
            <a:r>
              <a:rPr lang="en-US" sz="2100" dirty="0" err="1"/>
              <a:t>Cerebrata</a:t>
            </a:r>
            <a:r>
              <a:rPr lang="en-US" sz="2100" dirty="0"/>
              <a:t> tools</a:t>
            </a:r>
          </a:p>
          <a:p>
            <a:pPr marL="431006" indent="-428625">
              <a:buFont typeface="Arial" panose="020B0604020202020204" pitchFamily="34" charset="0"/>
              <a:buChar char="•"/>
            </a:pPr>
            <a:r>
              <a:rPr lang="en-US" sz="2100" dirty="0"/>
              <a:t>Storage commands from the command line</a:t>
            </a:r>
          </a:p>
          <a:p>
            <a:pPr marL="431006" indent="-428625">
              <a:buFont typeface="Arial" panose="020B0604020202020204" pitchFamily="34" charset="0"/>
              <a:buChar char="•"/>
            </a:pPr>
            <a:r>
              <a:rPr lang="en-US" sz="2100" dirty="0"/>
              <a:t>When to use the various types of storage for research applications</a:t>
            </a:r>
          </a:p>
        </p:txBody>
      </p:sp>
    </p:spTree>
    <p:extLst>
      <p:ext uri="{BB962C8B-B14F-4D97-AF65-F5344CB8AC3E}">
        <p14:creationId xmlns:p14="http://schemas.microsoft.com/office/powerpoint/2010/main" val="186185515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606719" y="3567638"/>
            <a:ext cx="5213438" cy="641698"/>
          </a:xfrm>
        </p:spPr>
        <p:txBody>
          <a:bodyPr/>
          <a:lstStyle/>
          <a:p>
            <a:r>
              <a:rPr lang="en-US" dirty="0" smtClean="0"/>
              <a:t>1. Turn Off the Windows VM</a:t>
            </a:r>
            <a:endParaRPr lang="en-US" dirty="0"/>
          </a:p>
        </p:txBody>
      </p:sp>
      <p:sp>
        <p:nvSpPr>
          <p:cNvPr id="3" name="Text Placeholder 2"/>
          <p:cNvSpPr>
            <a:spLocks noGrp="1"/>
          </p:cNvSpPr>
          <p:nvPr>
            <p:ph type="body" sz="quarter" idx="11"/>
          </p:nvPr>
        </p:nvSpPr>
        <p:spPr/>
        <p:txBody>
          <a:bodyPr/>
          <a:lstStyle/>
          <a:p>
            <a:pPr marL="2381"/>
            <a:r>
              <a:rPr lang="en-US" dirty="0"/>
              <a:t>When you are done with the Lab</a:t>
            </a:r>
            <a:endParaRPr lang="en-US" dirty="0" smtClean="0"/>
          </a:p>
        </p:txBody>
      </p:sp>
    </p:spTree>
    <p:extLst>
      <p:ext uri="{BB962C8B-B14F-4D97-AF65-F5344CB8AC3E}">
        <p14:creationId xmlns:p14="http://schemas.microsoft.com/office/powerpoint/2010/main" val="3747834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01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0628" y="1028702"/>
            <a:ext cx="8363938" cy="934871"/>
          </a:xfrm>
        </p:spPr>
        <p:txBody>
          <a:bodyPr/>
          <a:lstStyle/>
          <a:p>
            <a:r>
              <a:rPr lang="en-US" dirty="0" smtClean="0"/>
              <a:t>Windows Azure </a:t>
            </a:r>
            <a:r>
              <a:rPr lang="en-US" dirty="0"/>
              <a:t>Storage Account</a:t>
            </a:r>
            <a:br>
              <a:rPr lang="en-US" dirty="0"/>
            </a:br>
            <a:endParaRPr lang="en-US" sz="27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390526" y="1943100"/>
            <a:ext cx="8361760" cy="2118529"/>
          </a:xfrm>
        </p:spPr>
        <p:txBody>
          <a:bodyPr/>
          <a:lstStyle/>
          <a:p>
            <a:pPr marL="0" defTabSz="914240">
              <a:spcBef>
                <a:spcPct val="20000"/>
              </a:spcBef>
            </a:pPr>
            <a:r>
              <a:rPr lang="en-US" sz="2400" spc="0" dirty="0">
                <a:solidFill>
                  <a:srgbClr val="00AEEF">
                    <a:alpha val="99000"/>
                  </a:srgbClr>
                </a:solidFill>
              </a:rPr>
              <a:t>Can co-locate storage account with compute account</a:t>
            </a:r>
          </a:p>
          <a:p>
            <a:pPr lvl="1"/>
            <a:r>
              <a:rPr lang="en-US" dirty="0"/>
              <a:t>Explicitly or using affinity groups</a:t>
            </a:r>
          </a:p>
          <a:p>
            <a:pPr marL="0" defTabSz="914240">
              <a:spcBef>
                <a:spcPct val="20000"/>
              </a:spcBef>
              <a:spcAft>
                <a:spcPts val="0"/>
              </a:spcAft>
            </a:pPr>
            <a:endParaRPr lang="en-US" sz="1500" spc="0" dirty="0">
              <a:solidFill>
                <a:srgbClr val="00AEEF"/>
              </a:solidFill>
            </a:endParaRPr>
          </a:p>
          <a:p>
            <a:pPr marL="0" defTabSz="914240">
              <a:spcBef>
                <a:spcPct val="20000"/>
              </a:spcBef>
            </a:pPr>
            <a:r>
              <a:rPr lang="en-US" sz="2400" spc="0" dirty="0">
                <a:solidFill>
                  <a:srgbClr val="00AEEF">
                    <a:alpha val="99000"/>
                  </a:srgbClr>
                </a:solidFill>
              </a:rPr>
              <a:t>Accounts have two independent 512 bit shared secret keys</a:t>
            </a:r>
            <a:endParaRPr lang="en-US" sz="2400" spc="0" dirty="0">
              <a:solidFill>
                <a:srgbClr val="00AEEF"/>
              </a:solidFill>
            </a:endParaRPr>
          </a:p>
          <a:p>
            <a:pPr marL="0" defTabSz="914240">
              <a:spcBef>
                <a:spcPct val="20000"/>
              </a:spcBef>
            </a:pPr>
            <a:r>
              <a:rPr lang="en-US" sz="2400" spc="0" dirty="0">
                <a:solidFill>
                  <a:srgbClr val="00AEEF">
                    <a:alpha val="99000"/>
                  </a:srgbClr>
                </a:solidFill>
              </a:rPr>
              <a:t/>
            </a:r>
            <a:br>
              <a:rPr lang="en-US" sz="2400" spc="0" dirty="0">
                <a:solidFill>
                  <a:srgbClr val="00AEEF">
                    <a:alpha val="99000"/>
                  </a:srgbClr>
                </a:solidFill>
              </a:rPr>
            </a:br>
            <a:r>
              <a:rPr lang="en-US" sz="2400" spc="0" dirty="0">
                <a:solidFill>
                  <a:srgbClr val="00AEEF">
                    <a:alpha val="99000"/>
                  </a:srgbClr>
                </a:solidFill>
              </a:rPr>
              <a:t>200 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type="body" sz="quarter" idx="10"/>
          </p:nvPr>
        </p:nvSpPr>
        <p:spPr>
          <a:xfrm>
            <a:off x="3761160" y="1943101"/>
            <a:ext cx="4181476" cy="2762295"/>
          </a:xfrm>
        </p:spPr>
        <p:txBody>
          <a:bodyPr/>
          <a:lstStyle/>
          <a:p>
            <a:r>
              <a:rPr lang="en-US" dirty="0">
                <a:solidFill>
                  <a:schemeClr val="accent2">
                    <a:alpha val="99000"/>
                  </a:schemeClr>
                </a:solidFill>
              </a:rPr>
              <a:t>Geo-Replication</a:t>
            </a:r>
          </a:p>
          <a:p>
            <a:endParaRPr lang="en-US" dirty="0" smtClean="0">
              <a:solidFill>
                <a:schemeClr val="accent2">
                  <a:alpha val="99000"/>
                </a:schemeClr>
              </a:solidFill>
            </a:endParaRPr>
          </a:p>
          <a:p>
            <a:r>
              <a:rPr lang="en-US" dirty="0" smtClean="0">
                <a:solidFill>
                  <a:schemeClr val="accent2">
                    <a:alpha val="99000"/>
                  </a:schemeClr>
                </a:solidFill>
              </a:rPr>
              <a:t>Storage </a:t>
            </a:r>
            <a:r>
              <a:rPr lang="en-US" dirty="0">
                <a:solidFill>
                  <a:schemeClr val="accent2">
                    <a:alpha val="99000"/>
                  </a:schemeClr>
                </a:solidFill>
              </a:rPr>
              <a:t>Analytics</a:t>
            </a:r>
          </a:p>
          <a:p>
            <a:pPr lvl="1"/>
            <a:endParaRPr lang="en-US" spc="-75" dirty="0">
              <a:solidFill>
                <a:schemeClr val="accent2">
                  <a:alpha val="99000"/>
                </a:schemeClr>
              </a:solidFill>
              <a:latin typeface="Segoe UI Light" pitchFamily="34" charset="0"/>
            </a:endParaRPr>
          </a:p>
          <a:p>
            <a:pPr lvl="1"/>
            <a:endParaRPr lang="en-US" sz="3000" spc="-75" dirty="0">
              <a:solidFill>
                <a:schemeClr val="accent2">
                  <a:alpha val="99000"/>
                </a:schemeClr>
              </a:solidFill>
              <a:latin typeface="Segoe UI Light" pitchFamily="34" charset="0"/>
            </a:endParaRPr>
          </a:p>
          <a:p>
            <a:pPr lvl="1"/>
            <a:r>
              <a:rPr lang="en-US" sz="3000" spc="-75" dirty="0">
                <a:solidFill>
                  <a:schemeClr val="accent2">
                    <a:alpha val="99000"/>
                  </a:schemeClr>
                </a:solidFill>
                <a:latin typeface="Segoe UI Light" pitchFamily="34" charset="0"/>
              </a:rPr>
              <a:t>Background </a:t>
            </a:r>
            <a:r>
              <a:rPr lang="en-US" sz="3000" spc="-75" dirty="0" err="1">
                <a:solidFill>
                  <a:schemeClr val="accent2">
                    <a:alpha val="99000"/>
                  </a:schemeClr>
                </a:solidFill>
                <a:latin typeface="Segoe UI Light" pitchFamily="34" charset="0"/>
              </a:rPr>
              <a:t>Async</a:t>
            </a:r>
            <a:r>
              <a:rPr lang="en-US" sz="3000" spc="-75" dirty="0">
                <a:solidFill>
                  <a:schemeClr val="accent2">
                    <a:alpha val="99000"/>
                  </a:schemeClr>
                </a:solidFill>
                <a:latin typeface="Segoe UI Light" pitchFamily="34" charset="0"/>
              </a:rPr>
              <a:t> Copy</a:t>
            </a:r>
            <a:r>
              <a:rPr lang="en-US" dirty="0"/>
              <a:t/>
            </a:r>
            <a:br>
              <a:rPr lang="en-US" dirty="0"/>
            </a:br>
            <a:endParaRPr lang="en-US" dirty="0"/>
          </a:p>
        </p:txBody>
      </p:sp>
      <p:sp>
        <p:nvSpPr>
          <p:cNvPr id="7" name="Freeform 79"/>
          <p:cNvSpPr>
            <a:spLocks noEditPoints="1"/>
          </p:cNvSpPr>
          <p:nvPr/>
        </p:nvSpPr>
        <p:spPr bwMode="black">
          <a:xfrm rot="16200000">
            <a:off x="1009804" y="2485199"/>
            <a:ext cx="1627164" cy="201914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390526" y="1943099"/>
            <a:ext cx="8361760" cy="2873864"/>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 Abstractions</a:t>
            </a:r>
            <a:endParaRPr lang="en-US" dirty="0"/>
          </a:p>
        </p:txBody>
      </p:sp>
      <p:grpSp>
        <p:nvGrpSpPr>
          <p:cNvPr id="25" name="Group 24"/>
          <p:cNvGrpSpPr/>
          <p:nvPr/>
        </p:nvGrpSpPr>
        <p:grpSpPr>
          <a:xfrm>
            <a:off x="4351195" y="2167208"/>
            <a:ext cx="1866491" cy="2523584"/>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1234440" rIns="68577" bIns="34289" numCol="1" rtlCol="0" anchor="t" anchorCtr="0" compatLnSpc="1">
              <a:prstTxWarp prst="textNoShape">
                <a:avLst/>
              </a:prstTxWarp>
            </a:bodyPr>
            <a:lstStyle/>
            <a:p>
              <a:pPr defTabSz="685574" fontAlgn="base">
                <a:spcBef>
                  <a:spcPct val="0"/>
                </a:spcBef>
                <a:spcAft>
                  <a:spcPct val="0"/>
                </a:spcAft>
              </a:pPr>
              <a:r>
                <a:rPr lang="en-US" sz="2400" dirty="0">
                  <a:gradFill>
                    <a:gsLst>
                      <a:gs pos="0">
                        <a:srgbClr val="FFFFFF"/>
                      </a:gs>
                      <a:gs pos="100000">
                        <a:srgbClr val="FFFFFF"/>
                      </a:gs>
                    </a:gsLst>
                    <a:lin ang="5400000" scaled="0"/>
                  </a:gradFill>
                  <a:latin typeface="Segoe UI Light" pitchFamily="34" charset="0"/>
                </a:rPr>
                <a:t>Tables</a:t>
              </a:r>
              <a:endParaRPr lang="en-US" sz="2100" dirty="0">
                <a:gradFill>
                  <a:gsLst>
                    <a:gs pos="0">
                      <a:srgbClr val="FFFFFF"/>
                    </a:gs>
                    <a:gs pos="100000">
                      <a:srgbClr val="FFFFFF"/>
                    </a:gs>
                  </a:gsLst>
                  <a:lin ang="5400000" scaled="0"/>
                </a:gradFill>
                <a:latin typeface="Segoe UI Light" pitchFamily="34" charset="0"/>
              </a:endParaRPr>
            </a:p>
            <a:p>
              <a:pPr defTabSz="685574" fontAlgn="base">
                <a:spcBef>
                  <a:spcPct val="0"/>
                </a:spcBef>
                <a:spcAft>
                  <a:spcPct val="0"/>
                </a:spcAft>
              </a:pPr>
              <a:r>
                <a:rPr lang="en-US" sz="1350" dirty="0">
                  <a:gradFill>
                    <a:gsLst>
                      <a:gs pos="0">
                        <a:srgbClr val="FFFFFF"/>
                      </a:gs>
                      <a:gs pos="100000">
                        <a:srgbClr val="FFFFFF"/>
                      </a:gs>
                    </a:gsLst>
                    <a:lin ang="5400000" scaled="0"/>
                  </a:gradFill>
                </a:rPr>
                <a:t>Structured storage. </a:t>
              </a:r>
              <a:br>
                <a:rPr lang="en-US" sz="1350" dirty="0">
                  <a:gradFill>
                    <a:gsLst>
                      <a:gs pos="0">
                        <a:srgbClr val="FFFFFF"/>
                      </a:gs>
                      <a:gs pos="100000">
                        <a:srgbClr val="FFFFFF"/>
                      </a:gs>
                    </a:gsLst>
                    <a:lin ang="5400000" scaled="0"/>
                  </a:gradFill>
                </a:rPr>
              </a:br>
              <a:r>
                <a:rPr lang="en-US" sz="1350" dirty="0">
                  <a:gradFill>
                    <a:gsLst>
                      <a:gs pos="0">
                        <a:srgbClr val="FFFFFF"/>
                      </a:gs>
                      <a:gs pos="100000">
                        <a:srgbClr val="FFFFFF"/>
                      </a:gs>
                    </a:gsLst>
                    <a:lin ang="5400000" scaled="0"/>
                  </a:gradFill>
                </a:rPr>
                <a:t>A table is a set of entities; an entity is </a:t>
              </a:r>
              <a:br>
                <a:rPr lang="en-US" sz="1350" dirty="0">
                  <a:gradFill>
                    <a:gsLst>
                      <a:gs pos="0">
                        <a:srgbClr val="FFFFFF"/>
                      </a:gs>
                      <a:gs pos="100000">
                        <a:srgbClr val="FFFFFF"/>
                      </a:gs>
                    </a:gsLst>
                    <a:lin ang="5400000" scaled="0"/>
                  </a:gradFill>
                </a:rPr>
              </a:br>
              <a:r>
                <a:rPr lang="en-US" sz="1350"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grpSp>
      <p:grpSp>
        <p:nvGrpSpPr>
          <p:cNvPr id="23" name="Group 22"/>
          <p:cNvGrpSpPr/>
          <p:nvPr/>
        </p:nvGrpSpPr>
        <p:grpSpPr>
          <a:xfrm>
            <a:off x="6331529" y="2167208"/>
            <a:ext cx="1866491" cy="2523584"/>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1234440" rIns="68577" bIns="34289" numCol="1" rtlCol="0" anchor="t" anchorCtr="0" compatLnSpc="1">
              <a:prstTxWarp prst="textNoShape">
                <a:avLst/>
              </a:prstTxWarp>
            </a:bodyPr>
            <a:lstStyle/>
            <a:p>
              <a:pPr defTabSz="685574" fontAlgn="base">
                <a:spcBef>
                  <a:spcPct val="0"/>
                </a:spcBef>
                <a:spcAft>
                  <a:spcPct val="0"/>
                </a:spcAft>
              </a:pPr>
              <a:r>
                <a:rPr lang="en-US" sz="2400" dirty="0">
                  <a:gradFill>
                    <a:gsLst>
                      <a:gs pos="0">
                        <a:srgbClr val="FFFFFF"/>
                      </a:gs>
                      <a:gs pos="100000">
                        <a:srgbClr val="FFFFFF"/>
                      </a:gs>
                    </a:gsLst>
                    <a:lin ang="5400000" scaled="0"/>
                  </a:gradFill>
                  <a:latin typeface="Segoe UI Light" pitchFamily="34" charset="0"/>
                </a:rPr>
                <a:t>Queues</a:t>
              </a:r>
            </a:p>
            <a:p>
              <a:pPr defTabSz="685574" fontAlgn="base">
                <a:spcBef>
                  <a:spcPct val="0"/>
                </a:spcBef>
                <a:spcAft>
                  <a:spcPct val="0"/>
                </a:spcAft>
              </a:pPr>
              <a:r>
                <a:rPr lang="en-US" sz="1350"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240"/>
              <a:endParaRPr lang="en-US">
                <a:solidFill>
                  <a:srgbClr val="292929"/>
                </a:solidFill>
              </a:endParaRPr>
            </a:p>
          </p:txBody>
        </p:sp>
      </p:grpSp>
      <p:grpSp>
        <p:nvGrpSpPr>
          <p:cNvPr id="24" name="Group 23"/>
          <p:cNvGrpSpPr/>
          <p:nvPr/>
        </p:nvGrpSpPr>
        <p:grpSpPr>
          <a:xfrm>
            <a:off x="390526" y="2167208"/>
            <a:ext cx="1866491" cy="2523584"/>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1234440" rIns="68577" bIns="34289" numCol="1" rtlCol="0" anchor="t" anchorCtr="0" compatLnSpc="1">
              <a:prstTxWarp prst="textNoShape">
                <a:avLst/>
              </a:prstTxWarp>
            </a:bodyPr>
            <a:lstStyle/>
            <a:p>
              <a:pPr defTabSz="685574" fontAlgn="base">
                <a:spcBef>
                  <a:spcPct val="0"/>
                </a:spcBef>
                <a:spcAft>
                  <a:spcPct val="0"/>
                </a:spcAft>
              </a:pPr>
              <a:r>
                <a:rPr lang="en-US" sz="2400" dirty="0">
                  <a:gradFill>
                    <a:gsLst>
                      <a:gs pos="0">
                        <a:srgbClr val="FFFFFF"/>
                      </a:gs>
                      <a:gs pos="100000">
                        <a:srgbClr val="FFFFFF"/>
                      </a:gs>
                    </a:gsLst>
                    <a:lin ang="5400000" scaled="0"/>
                  </a:gradFill>
                  <a:latin typeface="Segoe UI Light" pitchFamily="34" charset="0"/>
                </a:rPr>
                <a:t>Blobs</a:t>
              </a:r>
              <a:endParaRPr lang="en-US" sz="2100" dirty="0">
                <a:gradFill>
                  <a:gsLst>
                    <a:gs pos="0">
                      <a:srgbClr val="FFFFFF"/>
                    </a:gs>
                    <a:gs pos="100000">
                      <a:srgbClr val="FFFFFF"/>
                    </a:gs>
                  </a:gsLst>
                  <a:lin ang="5400000" scaled="0"/>
                </a:gradFill>
                <a:latin typeface="Segoe UI Light" pitchFamily="34" charset="0"/>
              </a:endParaRPr>
            </a:p>
            <a:p>
              <a:pPr defTabSz="685574" fontAlgn="base">
                <a:spcBef>
                  <a:spcPct val="0"/>
                </a:spcBef>
                <a:spcAft>
                  <a:spcPct val="0"/>
                </a:spcAft>
              </a:pPr>
              <a:r>
                <a:rPr lang="en-US" sz="1350"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240"/>
              <a:endParaRPr lang="en-US" dirty="0">
                <a:solidFill>
                  <a:srgbClr val="292929"/>
                </a:solidFill>
              </a:endParaRPr>
            </a:p>
          </p:txBody>
        </p:sp>
      </p:grpSp>
      <p:grpSp>
        <p:nvGrpSpPr>
          <p:cNvPr id="27" name="Group 26"/>
          <p:cNvGrpSpPr/>
          <p:nvPr/>
        </p:nvGrpSpPr>
        <p:grpSpPr>
          <a:xfrm>
            <a:off x="2370860" y="2167208"/>
            <a:ext cx="1866491" cy="2523584"/>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1234440" rIns="68577" bIns="34289" numCol="1" rtlCol="0" anchor="t" anchorCtr="0" compatLnSpc="1">
              <a:prstTxWarp prst="textNoShape">
                <a:avLst/>
              </a:prstTxWarp>
            </a:bodyPr>
            <a:lstStyle/>
            <a:p>
              <a:pPr defTabSz="685574" fontAlgn="base">
                <a:spcBef>
                  <a:spcPct val="0"/>
                </a:spcBef>
                <a:spcAft>
                  <a:spcPct val="0"/>
                </a:spcAft>
              </a:pPr>
              <a:r>
                <a:rPr lang="en-US" sz="2400" dirty="0">
                  <a:gradFill>
                    <a:gsLst>
                      <a:gs pos="0">
                        <a:srgbClr val="FFFFFF"/>
                      </a:gs>
                      <a:gs pos="100000">
                        <a:srgbClr val="FFFFFF"/>
                      </a:gs>
                    </a:gsLst>
                    <a:lin ang="5400000" scaled="0"/>
                  </a:gradFill>
                  <a:latin typeface="Segoe UI Light" pitchFamily="34" charset="0"/>
                </a:rPr>
                <a:t>Drives</a:t>
              </a:r>
            </a:p>
            <a:p>
              <a:pPr defTabSz="685574" fontAlgn="base">
                <a:spcBef>
                  <a:spcPct val="0"/>
                </a:spcBef>
                <a:spcAft>
                  <a:spcPct val="0"/>
                </a:spcAft>
              </a:pPr>
              <a:r>
                <a:rPr lang="en-US" sz="1350"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459</TotalTime>
  <Words>7621</Words>
  <Application>Microsoft Office PowerPoint</Application>
  <PresentationFormat>全屏显示(4:3)</PresentationFormat>
  <Paragraphs>1494</Paragraphs>
  <Slides>57</Slides>
  <Notes>56</Notes>
  <HiddenSlides>11</HiddenSlides>
  <MMClips>0</MMClips>
  <ScaleCrop>false</ScaleCrop>
  <HeadingPairs>
    <vt:vector size="6" baseType="variant">
      <vt:variant>
        <vt:lpstr>已用的字体</vt:lpstr>
      </vt:variant>
      <vt:variant>
        <vt:i4>7</vt:i4>
      </vt:variant>
      <vt:variant>
        <vt:lpstr>主题</vt:lpstr>
      </vt:variant>
      <vt:variant>
        <vt:i4>11</vt:i4>
      </vt:variant>
      <vt:variant>
        <vt:lpstr>幻灯片标题</vt:lpstr>
      </vt:variant>
      <vt:variant>
        <vt:i4>57</vt:i4>
      </vt:variant>
    </vt:vector>
  </HeadingPairs>
  <TitlesOfParts>
    <vt:vector size="75" baseType="lpstr">
      <vt:lpstr>Arial</vt:lpstr>
      <vt:lpstr>Calibri</vt:lpstr>
      <vt:lpstr>Consolas</vt:lpstr>
      <vt:lpstr>Courier New</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Windows Azure Storage</vt:lpstr>
      <vt:lpstr>Agenda</vt:lpstr>
      <vt:lpstr>Windows Azure Storage</vt:lpstr>
      <vt:lpstr>Windows Azure Storage Account User specified globally unique account name</vt:lpstr>
      <vt:lpstr>Windows Azure Storage Account </vt:lpstr>
      <vt:lpstr>Features</vt:lpstr>
      <vt:lpstr>Storage Security</vt:lpstr>
      <vt:lpstr>Windows Azure Storage Abstractions</vt:lpstr>
      <vt:lpstr>PowerPoint 演示文稿</vt:lpstr>
      <vt:lpstr>Blob Storage Concepts</vt:lpstr>
      <vt:lpstr>Creating a storage  account</vt:lpstr>
      <vt:lpstr> Use IPython notebook For Storage Exercises</vt:lpstr>
      <vt:lpstr>Create container</vt:lpstr>
      <vt:lpstr>Upload a blob </vt:lpstr>
      <vt:lpstr>List the Blobs in a Container</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large blob</vt:lpstr>
      <vt:lpstr>Uploading a Block Blob</vt:lpstr>
      <vt:lpstr>Taking a snapshot</vt:lpstr>
      <vt:lpstr>Snapshotting a blob</vt:lpstr>
      <vt:lpstr>Copying blobs</vt:lpstr>
      <vt:lpstr>Copy a blob</vt:lpstr>
      <vt:lpstr>Tidying Up</vt:lpstr>
      <vt:lpstr>Enumerating Blobs</vt:lpstr>
      <vt:lpstr>Pagination</vt:lpstr>
      <vt:lpstr>Page Blob(VHD) – Random Read/Write</vt:lpstr>
      <vt:lpstr>PowerPoint 演示文稿</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Windows Azure Storage</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Yin Lu</cp:lastModifiedBy>
  <cp:revision>39</cp:revision>
  <dcterms:created xsi:type="dcterms:W3CDTF">2013-08-21T10:51:45Z</dcterms:created>
  <dcterms:modified xsi:type="dcterms:W3CDTF">2014-03-11T05:14:07Z</dcterms:modified>
</cp:coreProperties>
</file>